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2" r:id="rId14"/>
    <p:sldId id="268" r:id="rId15"/>
    <p:sldId id="269" r:id="rId16"/>
    <p:sldId id="270" r:id="rId17"/>
    <p:sldId id="283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B44E-04FE-46A2-ABB7-C81CFB1C0E5A}" type="datetimeFigureOut">
              <a:rPr lang="hr-HR" smtClean="0"/>
              <a:pPr/>
              <a:t>3.4.2017.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4FD9-4A95-4B69-BB5C-ABA3E8911F7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7621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B44E-04FE-46A2-ABB7-C81CFB1C0E5A}" type="datetimeFigureOut">
              <a:rPr lang="hr-HR" smtClean="0"/>
              <a:pPr/>
              <a:t>3.4.2017.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4FD9-4A95-4B69-BB5C-ABA3E8911F7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38591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B44E-04FE-46A2-ABB7-C81CFB1C0E5A}" type="datetimeFigureOut">
              <a:rPr lang="hr-HR" smtClean="0"/>
              <a:pPr/>
              <a:t>3.4.2017.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4FD9-4A95-4B69-BB5C-ABA3E8911F7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34337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B44E-04FE-46A2-ABB7-C81CFB1C0E5A}" type="datetimeFigureOut">
              <a:rPr lang="hr-HR" smtClean="0"/>
              <a:pPr/>
              <a:t>3.4.2017.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4FD9-4A95-4B69-BB5C-ABA3E8911F7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1050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B44E-04FE-46A2-ABB7-C81CFB1C0E5A}" type="datetimeFigureOut">
              <a:rPr lang="hr-HR" smtClean="0"/>
              <a:pPr/>
              <a:t>3.4.2017.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4FD9-4A95-4B69-BB5C-ABA3E8911F7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5536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B44E-04FE-46A2-ABB7-C81CFB1C0E5A}" type="datetimeFigureOut">
              <a:rPr lang="hr-HR" smtClean="0"/>
              <a:pPr/>
              <a:t>3.4.2017.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4FD9-4A95-4B69-BB5C-ABA3E8911F7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5336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B44E-04FE-46A2-ABB7-C81CFB1C0E5A}" type="datetimeFigureOut">
              <a:rPr lang="hr-HR" smtClean="0"/>
              <a:pPr/>
              <a:t>3.4.2017.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4FD9-4A95-4B69-BB5C-ABA3E8911F7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0117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B44E-04FE-46A2-ABB7-C81CFB1C0E5A}" type="datetimeFigureOut">
              <a:rPr lang="hr-HR" smtClean="0"/>
              <a:pPr/>
              <a:t>3.4.2017.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4FD9-4A95-4B69-BB5C-ABA3E8911F7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8240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B44E-04FE-46A2-ABB7-C81CFB1C0E5A}" type="datetimeFigureOut">
              <a:rPr lang="hr-HR" smtClean="0"/>
              <a:pPr/>
              <a:t>3.4.2017.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4FD9-4A95-4B69-BB5C-ABA3E8911F7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4369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B44E-04FE-46A2-ABB7-C81CFB1C0E5A}" type="datetimeFigureOut">
              <a:rPr lang="hr-HR" smtClean="0"/>
              <a:pPr/>
              <a:t>3.4.2017.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4FD9-4A95-4B69-BB5C-ABA3E8911F7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8043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B44E-04FE-46A2-ABB7-C81CFB1C0E5A}" type="datetimeFigureOut">
              <a:rPr lang="hr-HR" smtClean="0"/>
              <a:pPr/>
              <a:t>3.4.2017.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4FD9-4A95-4B69-BB5C-ABA3E8911F7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1956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CB44E-04FE-46A2-ABB7-C81CFB1C0E5A}" type="datetimeFigureOut">
              <a:rPr lang="hr-HR" smtClean="0"/>
              <a:pPr/>
              <a:t>3.4.2017.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84FD9-4A95-4B69-BB5C-ABA3E8911F7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1260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ELEKTRONIČKA NAVIGACIJA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ELEKTROMAGNETSKI VALOVI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7528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900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           Usmjereni radio-farovi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493"/>
            <a:ext cx="10515600" cy="5198302"/>
          </a:xfrm>
        </p:spPr>
        <p:txBody>
          <a:bodyPr>
            <a:normAutofit/>
          </a:bodyPr>
          <a:lstStyle/>
          <a:p>
            <a:r>
              <a:rPr lang="hr-HR" sz="2400" dirty="0" smtClean="0"/>
              <a:t>Imaju oznake </a:t>
            </a:r>
            <a:r>
              <a:rPr lang="hr-HR" sz="2400" b="1" dirty="0" smtClean="0"/>
              <a:t>RD</a:t>
            </a:r>
            <a:r>
              <a:rPr lang="hr-HR" sz="2400" dirty="0" smtClean="0"/>
              <a:t> emitiraju </a:t>
            </a:r>
            <a:r>
              <a:rPr lang="hr-HR" sz="2400" b="1" dirty="0" smtClean="0"/>
              <a:t>u jednom ili više sektora</a:t>
            </a:r>
            <a:r>
              <a:rPr lang="hr-HR" sz="2400" dirty="0" smtClean="0"/>
              <a:t>. Definira se </a:t>
            </a:r>
            <a:r>
              <a:rPr lang="hr-HR" sz="2400" b="1" dirty="0" smtClean="0"/>
              <a:t>sigurni sektor plovljenja i nesigurni sektori plovljenja.</a:t>
            </a:r>
            <a:endParaRPr lang="hr-HR" sz="2400" b="1" dirty="0"/>
          </a:p>
          <a:p>
            <a:endParaRPr lang="hr-HR" sz="2400" dirty="0" smtClean="0"/>
          </a:p>
          <a:p>
            <a:endParaRPr lang="hr-HR" sz="2400" dirty="0"/>
          </a:p>
          <a:p>
            <a:endParaRPr lang="hr-HR" sz="2400" dirty="0" smtClean="0"/>
          </a:p>
          <a:p>
            <a:endParaRPr lang="hr-HR" sz="2400" dirty="0"/>
          </a:p>
          <a:p>
            <a:endParaRPr lang="hr-HR" sz="2400" dirty="0" smtClean="0"/>
          </a:p>
          <a:p>
            <a:endParaRPr lang="hr-HR" sz="2400" dirty="0" smtClean="0"/>
          </a:p>
          <a:p>
            <a:r>
              <a:rPr lang="hr-HR" sz="2400" dirty="0" smtClean="0"/>
              <a:t>U </a:t>
            </a:r>
            <a:r>
              <a:rPr lang="hr-HR" sz="2400" b="1" dirty="0" smtClean="0"/>
              <a:t>sigurnom sektoru plovljenja čuje se neprekidni ton, dok se u plovidbi izvan sigurnog sektora čuje ton slova A ili N</a:t>
            </a:r>
            <a:r>
              <a:rPr lang="hr-HR" sz="2400" dirty="0" smtClean="0"/>
              <a:t>. Radio-far može biti sinkroniziran s izvorom zvučnih signala (</a:t>
            </a:r>
            <a:r>
              <a:rPr lang="hr-HR" sz="2400" dirty="0" err="1" smtClean="0"/>
              <a:t>nautofon</a:t>
            </a:r>
            <a:r>
              <a:rPr lang="hr-HR" sz="2400" dirty="0" smtClean="0"/>
              <a:t>)</a:t>
            </a: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2978" y="2174445"/>
            <a:ext cx="3435834" cy="283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509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7165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                     Rotirajući radio-far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545"/>
            <a:ext cx="10515600" cy="4711418"/>
          </a:xfrm>
        </p:spPr>
        <p:txBody>
          <a:bodyPr>
            <a:normAutofit/>
          </a:bodyPr>
          <a:lstStyle/>
          <a:p>
            <a:pPr algn="just"/>
            <a:r>
              <a:rPr lang="hr-HR" sz="2400" dirty="0" smtClean="0"/>
              <a:t>Ima oznaku </a:t>
            </a:r>
            <a:r>
              <a:rPr lang="hr-HR" sz="2400" b="1" dirty="0" smtClean="0"/>
              <a:t>RW</a:t>
            </a:r>
            <a:r>
              <a:rPr lang="hr-HR" sz="2400" dirty="0" smtClean="0"/>
              <a:t> i koristi se jedino u Japanu</a:t>
            </a:r>
          </a:p>
          <a:p>
            <a:pPr algn="just"/>
            <a:r>
              <a:rPr lang="hr-HR" sz="2400" dirty="0" smtClean="0"/>
              <a:t>Omogućuje brodu da se odredi azimut na radio-far bez uporabe radio-goniometra, pomoću radio prijamnika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256519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2216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                 Radio-goniometar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7967"/>
            <a:ext cx="10515600" cy="4748996"/>
          </a:xfrm>
        </p:spPr>
        <p:txBody>
          <a:bodyPr>
            <a:normAutofit/>
          </a:bodyPr>
          <a:lstStyle/>
          <a:p>
            <a:pPr algn="just"/>
            <a:r>
              <a:rPr lang="hr-HR" sz="2400" dirty="0" smtClean="0"/>
              <a:t>- </a:t>
            </a:r>
            <a:r>
              <a:rPr lang="hr-HR" sz="2400" b="1" dirty="0" smtClean="0"/>
              <a:t>radio-prijamnik koji prima radio-signale preko specijalne antene i ujedno prikazuje smjer iz kojeg signali dolaze.</a:t>
            </a:r>
            <a:endParaRPr lang="hr-HR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4355" y="2158972"/>
            <a:ext cx="7119861" cy="392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810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2216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                     Radio-goniometar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7967"/>
            <a:ext cx="10515600" cy="4748996"/>
          </a:xfrm>
        </p:spPr>
        <p:txBody>
          <a:bodyPr>
            <a:normAutofit/>
          </a:bodyPr>
          <a:lstStyle/>
          <a:p>
            <a:r>
              <a:rPr lang="hr-HR" sz="2400" dirty="0" smtClean="0"/>
              <a:t>Radio prijemnik koji koristi vertikalno polarizirani EM val</a:t>
            </a: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8011" y="1798138"/>
            <a:ext cx="5631231" cy="47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810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7790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                 Elektromagnetski val (EM val)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Elektromagnetski val sadrži </a:t>
            </a:r>
            <a:r>
              <a:rPr lang="hr-HR" sz="2400" b="1" dirty="0" smtClean="0"/>
              <a:t>istovremeno električno i magnetsko polje</a:t>
            </a:r>
          </a:p>
          <a:p>
            <a:r>
              <a:rPr lang="hr-HR" sz="2400" b="1" dirty="0" smtClean="0"/>
              <a:t>Električno i magnetsko polje su uvijek međusobno okomiti</a:t>
            </a:r>
            <a:endParaRPr lang="hr-HR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301333" y="1334419"/>
            <a:ext cx="3982956" cy="658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654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0004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         Teorijske osnove radio-</a:t>
            </a:r>
            <a:r>
              <a:rPr lang="hr-HR" sz="3200" b="1" dirty="0" err="1" smtClean="0"/>
              <a:t>goniometriranja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5441"/>
            <a:ext cx="10515600" cy="4761522"/>
          </a:xfrm>
        </p:spPr>
        <p:txBody>
          <a:bodyPr>
            <a:normAutofit/>
          </a:bodyPr>
          <a:lstStyle/>
          <a:p>
            <a:pPr algn="just"/>
            <a:r>
              <a:rPr lang="hr-HR" sz="2400" dirty="0" smtClean="0"/>
              <a:t>Antena predajnika emitira elektromagnetske valove </a:t>
            </a:r>
            <a:r>
              <a:rPr lang="hr-HR" sz="2400" b="1" dirty="0" smtClean="0"/>
              <a:t>(EM) koji se kreću kroz prostor i kada dođu do antene prijamnika u njoj induciraju struju</a:t>
            </a:r>
          </a:p>
          <a:p>
            <a:pPr algn="just"/>
            <a:r>
              <a:rPr lang="hr-HR" sz="2400" dirty="0" smtClean="0"/>
              <a:t>Svi kružni radio-farovi imaju </a:t>
            </a:r>
            <a:r>
              <a:rPr lang="hr-HR" sz="2400" b="1" dirty="0" smtClean="0"/>
              <a:t>vertikalne antene i vertikalno polarizirani EM val</a:t>
            </a:r>
          </a:p>
          <a:p>
            <a:pPr algn="just"/>
            <a:r>
              <a:rPr lang="hr-HR" sz="2400" dirty="0" smtClean="0"/>
              <a:t>Antena radio-goniometra </a:t>
            </a:r>
            <a:r>
              <a:rPr lang="hr-HR" sz="2400" b="1" dirty="0" smtClean="0"/>
              <a:t>izvedena je kao okvir u kojem se nalaze namotaji izolirane žice. Promjer antene je mnogo manji od valne dužine EM vala i u anteni se inducira struja proporcionalna jačini  pristiglog EM vala</a:t>
            </a:r>
          </a:p>
          <a:p>
            <a:pPr algn="just"/>
            <a:r>
              <a:rPr lang="hr-HR" sz="2400" dirty="0" smtClean="0">
                <a:solidFill>
                  <a:srgbClr val="FF0000"/>
                </a:solidFill>
              </a:rPr>
              <a:t>U okvirnoj anteni inducira se </a:t>
            </a:r>
            <a:r>
              <a:rPr lang="hr-HR" sz="2400" b="1" dirty="0" smtClean="0">
                <a:solidFill>
                  <a:srgbClr val="FF0000"/>
                </a:solidFill>
              </a:rPr>
              <a:t>struja maksimalnog napona </a:t>
            </a:r>
            <a:r>
              <a:rPr lang="hr-HR" sz="2400" b="1" dirty="0" err="1" smtClean="0">
                <a:solidFill>
                  <a:srgbClr val="FF0000"/>
                </a:solidFill>
              </a:rPr>
              <a:t>Vmax</a:t>
            </a:r>
            <a:r>
              <a:rPr lang="hr-HR" sz="2400" b="1" dirty="0" smtClean="0">
                <a:solidFill>
                  <a:srgbClr val="FF0000"/>
                </a:solidFill>
              </a:rPr>
              <a:t> onda kada ravnina antene leži točno u pravcu </a:t>
            </a:r>
            <a:r>
              <a:rPr lang="hr-HR" sz="2400" b="1" dirty="0" err="1" smtClean="0">
                <a:solidFill>
                  <a:srgbClr val="FF0000"/>
                </a:solidFill>
              </a:rPr>
              <a:t>predajnog</a:t>
            </a:r>
            <a:r>
              <a:rPr lang="hr-HR" sz="2400" b="1" dirty="0" smtClean="0">
                <a:solidFill>
                  <a:srgbClr val="FF0000"/>
                </a:solidFill>
              </a:rPr>
              <a:t> fara</a:t>
            </a:r>
          </a:p>
          <a:p>
            <a:pPr algn="just"/>
            <a:r>
              <a:rPr lang="hr-HR" sz="2400" dirty="0" smtClean="0">
                <a:solidFill>
                  <a:srgbClr val="FF0000"/>
                </a:solidFill>
              </a:rPr>
              <a:t>Ako </a:t>
            </a:r>
            <a:r>
              <a:rPr lang="hr-HR" sz="2400" b="1" dirty="0" smtClean="0">
                <a:solidFill>
                  <a:srgbClr val="FF0000"/>
                </a:solidFill>
              </a:rPr>
              <a:t>se antena zakrene za 90° dobije se minimalni prijem. Dakle u krugu horizonta od 360° postoje 2 maksimuma i 2 minimuma pod kutom od 180°</a:t>
            </a:r>
            <a:endParaRPr lang="hr-H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80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9796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           Teorijske osnove radio-</a:t>
            </a:r>
            <a:r>
              <a:rPr lang="hr-HR" sz="3200" b="1" dirty="0" err="1" smtClean="0"/>
              <a:t>goniometriranja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2707"/>
            <a:ext cx="10515600" cy="4874256"/>
          </a:xfrm>
        </p:spPr>
        <p:txBody>
          <a:bodyPr>
            <a:normAutofit/>
          </a:bodyPr>
          <a:lstStyle/>
          <a:p>
            <a:pPr algn="just"/>
            <a:r>
              <a:rPr lang="hr-HR" sz="2400" dirty="0" smtClean="0">
                <a:solidFill>
                  <a:srgbClr val="FF0000"/>
                </a:solidFill>
              </a:rPr>
              <a:t>Neodređenost </a:t>
            </a:r>
            <a:r>
              <a:rPr lang="hr-HR" sz="2400" b="1" dirty="0" smtClean="0">
                <a:solidFill>
                  <a:srgbClr val="FF0000"/>
                </a:solidFill>
              </a:rPr>
              <a:t>smjera može se riješiti pomoću poznate zbrojene pozicije ili dodavanjem štap antene</a:t>
            </a:r>
            <a:r>
              <a:rPr lang="hr-HR" sz="2400" b="1" dirty="0" smtClean="0"/>
              <a:t> čija je karakteristika prijema naponska kružnica</a:t>
            </a:r>
          </a:p>
          <a:p>
            <a:pPr algn="just"/>
            <a:r>
              <a:rPr lang="hr-HR" sz="2400" dirty="0" smtClean="0"/>
              <a:t>Zbrajanjem napona u </a:t>
            </a:r>
            <a:r>
              <a:rPr lang="hr-HR" sz="2400" b="1" dirty="0" smtClean="0"/>
              <a:t>kružnoj (okvirnoj) i vertikalnoj (štap) anteni dobije se </a:t>
            </a:r>
            <a:r>
              <a:rPr lang="hr-HR" sz="2400" b="1" dirty="0" smtClean="0">
                <a:solidFill>
                  <a:srgbClr val="FF0000"/>
                </a:solidFill>
              </a:rPr>
              <a:t>dijagram prijema signala u obliku KARDIOIDE koja je uvijek usmjerena prema radio-faru (maksimum prijema) . </a:t>
            </a:r>
          </a:p>
          <a:p>
            <a:pPr algn="just"/>
            <a:r>
              <a:rPr lang="hr-HR" sz="2400" dirty="0" smtClean="0"/>
              <a:t>Okvirna antena se okreće u načinu prijema-čujnosti</a:t>
            </a:r>
          </a:p>
          <a:p>
            <a:pPr algn="just"/>
            <a:r>
              <a:rPr lang="hr-HR" sz="2400" dirty="0" smtClean="0"/>
              <a:t>Kako postoje dva minimuma to se </a:t>
            </a:r>
            <a:r>
              <a:rPr lang="hr-HR" sz="2400" b="1" dirty="0" smtClean="0"/>
              <a:t>ukopčavanjem štap-antene dobije smjer na radio-far (lakše se razlikuje minimum od maksimuma).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xmlns="" val="289575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217"/>
          </a:xfrm>
        </p:spPr>
        <p:txBody>
          <a:bodyPr/>
          <a:lstStyle/>
          <a:p>
            <a:r>
              <a:rPr lang="hr-HR" sz="3200" b="1" dirty="0" smtClean="0">
                <a:solidFill>
                  <a:prstClr val="black"/>
                </a:solidFill>
              </a:rPr>
              <a:t>           Teorijske </a:t>
            </a:r>
            <a:r>
              <a:rPr lang="hr-HR" sz="3200" b="1" dirty="0">
                <a:solidFill>
                  <a:prstClr val="black"/>
                </a:solidFill>
              </a:rPr>
              <a:t>osnove radio-</a:t>
            </a:r>
            <a:r>
              <a:rPr lang="hr-HR" sz="3200" b="1" dirty="0" err="1">
                <a:solidFill>
                  <a:prstClr val="black"/>
                </a:solidFill>
              </a:rPr>
              <a:t>goniometriranja</a:t>
            </a:r>
            <a:endParaRPr lang="hr-H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5268" y="1082799"/>
            <a:ext cx="6973489" cy="5606926"/>
          </a:xfrm>
        </p:spPr>
      </p:pic>
    </p:spTree>
    <p:extLst>
      <p:ext uri="{BB962C8B-B14F-4D97-AF65-F5344CB8AC3E}">
        <p14:creationId xmlns:p14="http://schemas.microsoft.com/office/powerpoint/2010/main" xmlns="" val="189932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867"/>
            <a:ext cx="10515600" cy="966475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>
                <a:solidFill>
                  <a:prstClr val="black"/>
                </a:solidFill>
              </a:rPr>
              <a:t>          Teorijske </a:t>
            </a:r>
            <a:r>
              <a:rPr lang="hr-HR" sz="3200" b="1" dirty="0">
                <a:solidFill>
                  <a:prstClr val="black"/>
                </a:solidFill>
              </a:rPr>
              <a:t>osnove </a:t>
            </a:r>
            <a:r>
              <a:rPr lang="hr-HR" sz="3200" b="1" dirty="0" smtClean="0">
                <a:solidFill>
                  <a:prstClr val="black"/>
                </a:solidFill>
              </a:rPr>
              <a:t>radio-goniometriranja</a:t>
            </a:r>
            <a:br>
              <a:rPr lang="hr-HR" sz="3200" b="1" dirty="0" smtClean="0">
                <a:solidFill>
                  <a:prstClr val="black"/>
                </a:solidFill>
              </a:rPr>
            </a:br>
            <a:r>
              <a:rPr lang="hr-HR" sz="2000" b="1" dirty="0" smtClean="0">
                <a:solidFill>
                  <a:prstClr val="black"/>
                </a:solidFill>
              </a:rPr>
              <a:t>Osmica – </a:t>
            </a:r>
            <a:r>
              <a:rPr lang="hr-HR" sz="2000" dirty="0" smtClean="0">
                <a:solidFill>
                  <a:prstClr val="black"/>
                </a:solidFill>
              </a:rPr>
              <a:t>dijagram prijema okvirne antene </a:t>
            </a:r>
            <a:r>
              <a:rPr lang="hr-HR" sz="2000" b="1" dirty="0" smtClean="0">
                <a:solidFill>
                  <a:prstClr val="black"/>
                </a:solidFill>
              </a:rPr>
              <a:t>,  Kružnica – </a:t>
            </a:r>
            <a:r>
              <a:rPr lang="hr-HR" sz="2000" dirty="0" smtClean="0">
                <a:solidFill>
                  <a:prstClr val="black"/>
                </a:solidFill>
              </a:rPr>
              <a:t>dijagram prijema štapne antene</a:t>
            </a:r>
            <a:r>
              <a:rPr lang="hr-HR" sz="2000" b="1" dirty="0" smtClean="0">
                <a:solidFill>
                  <a:prstClr val="black"/>
                </a:solidFill>
              </a:rPr>
              <a:t> , Kardioida- </a:t>
            </a:r>
            <a:r>
              <a:rPr lang="hr-HR" sz="2000" dirty="0" smtClean="0">
                <a:solidFill>
                  <a:prstClr val="black"/>
                </a:solidFill>
              </a:rPr>
              <a:t>dijagram prijema štapno-okvirne antene</a:t>
            </a:r>
            <a:endParaRPr lang="hr-HR" sz="2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061" y="1178911"/>
            <a:ext cx="4718953" cy="201195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4161" y="1127342"/>
            <a:ext cx="4584027" cy="20635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7949" y="3242437"/>
            <a:ext cx="4980404" cy="362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932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6134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                Propagacija radio valova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1260"/>
            <a:ext cx="10515600" cy="4948516"/>
          </a:xfrm>
        </p:spPr>
        <p:txBody>
          <a:bodyPr>
            <a:normAutofit/>
          </a:bodyPr>
          <a:lstStyle/>
          <a:p>
            <a:pPr algn="just"/>
            <a:r>
              <a:rPr lang="hr-HR" sz="2400" dirty="0" smtClean="0"/>
              <a:t>Radio-valovi od antene predajnika radio-fara mogu stići do prijemne antene na brodu pomoću </a:t>
            </a:r>
            <a:r>
              <a:rPr lang="hr-HR" sz="2400" b="1" dirty="0" smtClean="0">
                <a:solidFill>
                  <a:srgbClr val="FF0000"/>
                </a:solidFill>
              </a:rPr>
              <a:t>površinskog vala koji djelomično slijedi zakrivljenost Zemlje ili pomoću prostornih valova koji se odbijaju od različitih slojeva ionosfere</a:t>
            </a:r>
          </a:p>
          <a:p>
            <a:pPr algn="just"/>
            <a:r>
              <a:rPr lang="hr-HR" sz="2400" dirty="0" smtClean="0"/>
              <a:t>Zbog različitih udaljenosti koje </a:t>
            </a:r>
            <a:r>
              <a:rPr lang="hr-HR" sz="2400" b="1" dirty="0" smtClean="0"/>
              <a:t>prelaze radio-valovi dešava se to da u točki prijema radio-valovi nisu u fazi što se onda odražava na jačinu signala prijema</a:t>
            </a:r>
          </a:p>
          <a:p>
            <a:pPr algn="just"/>
            <a:r>
              <a:rPr lang="hr-HR" sz="2400" b="1" dirty="0" smtClean="0"/>
              <a:t>Nastala pogreška može biti </a:t>
            </a:r>
            <a:r>
              <a:rPr lang="hr-HR" sz="2400" b="1" dirty="0" smtClean="0">
                <a:solidFill>
                  <a:srgbClr val="FF0000"/>
                </a:solidFill>
              </a:rPr>
              <a:t>od 0° do 90° </a:t>
            </a:r>
            <a:r>
              <a:rPr lang="hr-HR" sz="2400" dirty="0" smtClean="0"/>
              <a:t>što se odražava na prijem kao razlika jačine signala koja se može </a:t>
            </a:r>
            <a:r>
              <a:rPr lang="hr-HR" sz="2400" b="1" dirty="0" smtClean="0"/>
              <a:t>mijenjati sporo (nekoliko minuta) ili brzo (nekoliko sekundi</a:t>
            </a:r>
            <a:r>
              <a:rPr lang="hr-HR" sz="2400" dirty="0" smtClean="0"/>
              <a:t>). Prijemnik to prima kao </a:t>
            </a:r>
            <a:r>
              <a:rPr lang="hr-HR" sz="2400" b="1" dirty="0" smtClean="0"/>
              <a:t>različiti smjer maksimuma i minimuma što rezultira pogrešnim azimutom</a:t>
            </a:r>
          </a:p>
          <a:p>
            <a:pPr algn="just"/>
            <a:r>
              <a:rPr lang="hr-HR" sz="2400" dirty="0" smtClean="0"/>
              <a:t>Odbijanje radio-valova </a:t>
            </a:r>
            <a:r>
              <a:rPr lang="hr-HR" sz="2400" b="1" dirty="0" smtClean="0"/>
              <a:t>od ionosfere je prirodna pojava koja zavisi od frekvencije vala i procesa ionizacije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xmlns="" val="15000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9796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                Elektromagnetski valovi</a:t>
            </a:r>
            <a:endParaRPr lang="hr-HR" sz="32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7967"/>
                <a:ext cx="10515600" cy="4748996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hr-HR" sz="2400" dirty="0" smtClean="0"/>
                  <a:t>Elektromagnetski valovi su valovi određene frekvencije i valne dužine koje emitira antena predajnika</a:t>
                </a:r>
              </a:p>
              <a:p>
                <a:pPr algn="just"/>
                <a:r>
                  <a:rPr lang="hr-HR" sz="2400" dirty="0" smtClean="0"/>
                  <a:t>Sastoje se od električnog i magnetskog polja koja se međusobno okomita i istovremeno kreću kroz prostor i kad dođu na antenu prijamnika u njoj induciraju električnu struju koja preko pojačala se pretvara u pogodan oblik za prikazivanje </a:t>
                </a:r>
              </a:p>
              <a:p>
                <a:pPr algn="just"/>
                <a:r>
                  <a:rPr lang="hr-HR" sz="2400" dirty="0" smtClean="0"/>
                  <a:t>Električno polje je uvijek u ravnini antene, a magnetsko polje je okomito na njega</a:t>
                </a:r>
              </a:p>
              <a:p>
                <a:pPr algn="just"/>
                <a:r>
                  <a:rPr lang="hr-HR" sz="2400" dirty="0" smtClean="0"/>
                  <a:t>Elektromagnetski val (EM) je neprekidno osciliranje električnog i magnetskog polja određenom frekvencijom (f) i valnom dužinom (ʎ) što je vezano sljedećom jednadžbom: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∗ʎ</m:t>
                      </m:r>
                    </m:oMath>
                  </m:oMathPara>
                </a14:m>
                <a:endParaRPr lang="hr-HR" sz="3200" dirty="0" smtClean="0"/>
              </a:p>
              <a:p>
                <a:r>
                  <a:rPr lang="hr-HR" sz="2400" dirty="0" smtClean="0"/>
                  <a:t>C je brzina prostiranja EM (približno 300000 km/s)</a:t>
                </a:r>
                <a:endParaRPr lang="hr-HR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7967"/>
                <a:ext cx="10515600" cy="4748996"/>
              </a:xfrm>
              <a:blipFill rotWithShape="0">
                <a:blip r:embed="rId2" cstate="print"/>
                <a:stretch>
                  <a:fillRect l="-812" t="-1797" r="-870"/>
                </a:stretch>
              </a:blipFill>
            </p:spPr>
            <p:txBody>
              <a:bodyPr/>
              <a:lstStyle/>
              <a:p>
                <a:r>
                  <a:rPr lang="hr-HR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7782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3746"/>
          </a:xfrm>
        </p:spPr>
        <p:txBody>
          <a:bodyPr/>
          <a:lstStyle/>
          <a:p>
            <a:r>
              <a:rPr lang="hr-HR" sz="3200" b="1" dirty="0" smtClean="0">
                <a:solidFill>
                  <a:prstClr val="black"/>
                </a:solidFill>
              </a:rPr>
              <a:t>                        Propagacija EM </a:t>
            </a:r>
            <a:r>
              <a:rPr lang="hr-HR" sz="3200" b="1" dirty="0">
                <a:solidFill>
                  <a:prstClr val="black"/>
                </a:solidFill>
              </a:rPr>
              <a:t>valova</a:t>
            </a:r>
            <a:endParaRPr lang="hr-HR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504" y="2659259"/>
            <a:ext cx="6202044" cy="257795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2044" y="2335104"/>
            <a:ext cx="5755574" cy="322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141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845110"/>
          </a:xfrm>
        </p:spPr>
        <p:txBody>
          <a:bodyPr/>
          <a:lstStyle/>
          <a:p>
            <a:r>
              <a:rPr lang="hr-HR" sz="3200" b="1" dirty="0" smtClean="0">
                <a:solidFill>
                  <a:prstClr val="black"/>
                </a:solidFill>
              </a:rPr>
              <a:t>                    Propagacija EM valova 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7969"/>
            <a:ext cx="5867400" cy="557798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r-HR" sz="2400" dirty="0" smtClean="0"/>
              <a:t>Ionizirani slojevi nalaze se na različitim visinama, što </a:t>
            </a:r>
            <a:r>
              <a:rPr lang="hr-HR" sz="2400" b="1" dirty="0" smtClean="0"/>
              <a:t>zavisi od doba dana i godišnjem dobu. Ionizacija nastaje uslijed sunčeve svjetlosti, X zraka i kozmičkih zraka</a:t>
            </a:r>
          </a:p>
          <a:p>
            <a:pPr algn="just"/>
            <a:r>
              <a:rPr lang="hr-HR" sz="2400" b="1" dirty="0" smtClean="0">
                <a:solidFill>
                  <a:srgbClr val="FF0000"/>
                </a:solidFill>
              </a:rPr>
              <a:t>Na manjim visinama uslijed međusobnog sudaranja molekula ionizacija se poništava. Na velikim visinama sudari molekula su rjeđi zbog znatno manje gustoće zraka te se ionizirani slojevi zadržavaju i preko noći</a:t>
            </a:r>
          </a:p>
          <a:p>
            <a:pPr algn="just"/>
            <a:r>
              <a:rPr lang="hr-HR" sz="2400" dirty="0" smtClean="0"/>
              <a:t>Za radio-valove koje </a:t>
            </a:r>
            <a:r>
              <a:rPr lang="hr-HR" sz="2400" b="1" dirty="0" smtClean="0"/>
              <a:t>upotrebljava radio-goniometar karakterističan je D sloj na visini od 50 – 90km. Za radio-goniometriranje povoljniji su valovi većih valnih dužina, dok su valovi kratkih dužina neupotrebljivi, jer se odbijaju i po nekoliko puta a površinski domet im je mali.</a:t>
            </a:r>
          </a:p>
          <a:p>
            <a:pPr algn="just"/>
            <a:r>
              <a:rPr lang="hr-HR" sz="2400" dirty="0" smtClean="0">
                <a:solidFill>
                  <a:srgbClr val="FF0000"/>
                </a:solidFill>
              </a:rPr>
              <a:t>Danju postoji </a:t>
            </a:r>
            <a:r>
              <a:rPr lang="hr-HR" sz="2400" b="1" dirty="0" smtClean="0">
                <a:solidFill>
                  <a:srgbClr val="FF0000"/>
                </a:solidFill>
              </a:rPr>
              <a:t>D sloj (zbog Sunčeve svjetlosti koja stvara nove ione) koji upija sve radio-valove, a noću kada on nestaje dolazi do odbijanja valova od viših slojeva E i F</a:t>
            </a:r>
          </a:p>
          <a:p>
            <a:pPr algn="just"/>
            <a:r>
              <a:rPr lang="hr-HR" sz="2400" dirty="0" smtClean="0"/>
              <a:t>Treba u </a:t>
            </a:r>
            <a:r>
              <a:rPr lang="hr-HR" sz="2400" b="1" dirty="0" smtClean="0"/>
              <a:t>principu primati samo površinski val jer je on vertikalno polariziran. Ako se prima prostorni val smjer (azimut) može biti netočan</a:t>
            </a:r>
            <a:endParaRPr lang="hr-HR" sz="24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2913" y="1252152"/>
            <a:ext cx="5201463" cy="231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350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4638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              Pogreške radio-azimuta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6170"/>
            <a:ext cx="10515600" cy="4786574"/>
          </a:xfrm>
        </p:spPr>
        <p:txBody>
          <a:bodyPr>
            <a:normAutofit/>
          </a:bodyPr>
          <a:lstStyle/>
          <a:p>
            <a:pPr algn="just"/>
            <a:r>
              <a:rPr lang="hr-HR" sz="2400" dirty="0" smtClean="0"/>
              <a:t>Elektromagnetski val od </a:t>
            </a:r>
            <a:r>
              <a:rPr lang="hr-HR" sz="2400" b="1" dirty="0" smtClean="0"/>
              <a:t>predajne antene širi se podjednako na sve strane prostora s tim da onaj signal koji stigne na antenu </a:t>
            </a:r>
            <a:r>
              <a:rPr lang="hr-HR" sz="2400" b="1" dirty="0" smtClean="0">
                <a:solidFill>
                  <a:srgbClr val="FF0000"/>
                </a:solidFill>
              </a:rPr>
              <a:t>prelazi najkraći put odnosno kreće se po </a:t>
            </a:r>
            <a:r>
              <a:rPr lang="hr-HR" sz="2400" b="1" dirty="0" err="1" smtClean="0">
                <a:solidFill>
                  <a:srgbClr val="FF0000"/>
                </a:solidFill>
              </a:rPr>
              <a:t>ortodromi</a:t>
            </a:r>
            <a:r>
              <a:rPr lang="hr-HR" sz="2400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hr-HR" sz="2400" dirty="0" smtClean="0"/>
              <a:t>Na svom kretanju EM tj. radio-val djelomično se ponaša kao svjetlost i ima sljedeća svojstva:</a:t>
            </a:r>
          </a:p>
          <a:p>
            <a:pPr lvl="1" algn="just"/>
            <a:r>
              <a:rPr lang="hr-HR" sz="2000" b="1" dirty="0" smtClean="0">
                <a:solidFill>
                  <a:srgbClr val="FF0000"/>
                </a:solidFill>
              </a:rPr>
              <a:t>Refleksije</a:t>
            </a:r>
            <a:r>
              <a:rPr lang="hr-HR" sz="2000" dirty="0" smtClean="0"/>
              <a:t> odnosno odbijanja radio-vala od prepreke na koju naiđu</a:t>
            </a:r>
          </a:p>
          <a:p>
            <a:pPr lvl="1" algn="just"/>
            <a:r>
              <a:rPr lang="hr-HR" sz="2000" b="1" dirty="0" smtClean="0">
                <a:solidFill>
                  <a:srgbClr val="FF0000"/>
                </a:solidFill>
              </a:rPr>
              <a:t>Prelamanja odnosno refrakcije </a:t>
            </a:r>
            <a:r>
              <a:rPr lang="hr-HR" sz="2000" dirty="0" smtClean="0"/>
              <a:t>koja nastaje prolaskom EM vala kroz slojeve atmosfere različite gustoće</a:t>
            </a:r>
          </a:p>
          <a:p>
            <a:pPr lvl="1" algn="just"/>
            <a:r>
              <a:rPr lang="hr-HR" sz="2000" b="1" dirty="0" smtClean="0">
                <a:solidFill>
                  <a:srgbClr val="FF0000"/>
                </a:solidFill>
              </a:rPr>
              <a:t>Difrakcije</a:t>
            </a:r>
            <a:r>
              <a:rPr lang="hr-HR" sz="2000" dirty="0" smtClean="0"/>
              <a:t> – ogiba ,odnosno prividnog zaobilaženja objekata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xmlns="" val="174324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7686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                      Antenski efekt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0701"/>
            <a:ext cx="10515600" cy="4636262"/>
          </a:xfrm>
        </p:spPr>
        <p:txBody>
          <a:bodyPr>
            <a:normAutofit/>
          </a:bodyPr>
          <a:lstStyle/>
          <a:p>
            <a:pPr algn="just"/>
            <a:r>
              <a:rPr lang="hr-HR" sz="2400" dirty="0" smtClean="0"/>
              <a:t>Antena koja se koristi u praksi </a:t>
            </a:r>
            <a:r>
              <a:rPr lang="hr-HR" sz="2400" b="1" dirty="0" smtClean="0"/>
              <a:t>ne ponaša se kao idealna okvirna antena, što znači da minimum prijema nije izrazito određen ponajviše zbog postojanja kapacitivnosti između antene i strukture broda </a:t>
            </a:r>
          </a:p>
          <a:p>
            <a:pPr algn="just"/>
            <a:r>
              <a:rPr lang="hr-HR" sz="2400" dirty="0" smtClean="0"/>
              <a:t>Taj efekt se smanjuje </a:t>
            </a:r>
            <a:r>
              <a:rPr lang="hr-HR" sz="2400" b="1" dirty="0" smtClean="0"/>
              <a:t>postavljanjem antene visoko iznad nadgrađa</a:t>
            </a:r>
          </a:p>
          <a:p>
            <a:pPr algn="just"/>
            <a:r>
              <a:rPr lang="hr-HR" sz="2400" b="1" dirty="0" smtClean="0">
                <a:solidFill>
                  <a:srgbClr val="FF0000"/>
                </a:solidFill>
              </a:rPr>
              <a:t>Netočnost  radio-azimuta se izražava kao dio srednje </a:t>
            </a:r>
            <a:r>
              <a:rPr lang="hr-HR" sz="2400" b="1" dirty="0" smtClean="0">
                <a:solidFill>
                  <a:srgbClr val="FF0000"/>
                </a:solidFill>
              </a:rPr>
              <a:t>kvadratne </a:t>
            </a:r>
            <a:r>
              <a:rPr lang="hr-HR" sz="2400" b="1" dirty="0" smtClean="0">
                <a:solidFill>
                  <a:srgbClr val="FF0000"/>
                </a:solidFill>
              </a:rPr>
              <a:t>greška mjerenja radio-azimuta</a:t>
            </a:r>
            <a:endParaRPr lang="hr-H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88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2530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                         Noćni efekt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5649"/>
            <a:ext cx="10515600" cy="4661314"/>
          </a:xfrm>
        </p:spPr>
        <p:txBody>
          <a:bodyPr>
            <a:normAutofit/>
          </a:bodyPr>
          <a:lstStyle/>
          <a:p>
            <a:pPr algn="just"/>
            <a:r>
              <a:rPr lang="hr-HR" sz="2400" dirty="0" smtClean="0">
                <a:solidFill>
                  <a:srgbClr val="FF0000"/>
                </a:solidFill>
              </a:rPr>
              <a:t>Ovaj efekt javlja se približno </a:t>
            </a:r>
            <a:r>
              <a:rPr lang="hr-HR" sz="2400" b="1" dirty="0" smtClean="0">
                <a:solidFill>
                  <a:srgbClr val="FF0000"/>
                </a:solidFill>
              </a:rPr>
              <a:t>jedan sat prije izlaska Sunca, odnosno jedan sat poslije zalaska Sunca kao pogreška u mjerenju radio-azimuta</a:t>
            </a:r>
          </a:p>
          <a:p>
            <a:pPr algn="just"/>
            <a:r>
              <a:rPr lang="hr-HR" sz="2400" dirty="0" smtClean="0"/>
              <a:t>Danju </a:t>
            </a:r>
            <a:r>
              <a:rPr lang="hr-HR" sz="2400" b="1" dirty="0" smtClean="0"/>
              <a:t>kada postoji D sloj ne postoji prostorni val nego samo površinski val jer D sloj upija EM valove koje koristi radio-goniometar</a:t>
            </a:r>
          </a:p>
          <a:p>
            <a:pPr algn="just"/>
            <a:r>
              <a:rPr lang="hr-HR" sz="2400" dirty="0" smtClean="0"/>
              <a:t>Noću </a:t>
            </a:r>
            <a:r>
              <a:rPr lang="hr-HR" sz="2400" b="1" dirty="0" smtClean="0"/>
              <a:t>nestaje D sloj i moguć je prijem prostornih valova što znači da prostorni val ne mora biti vertikalno polariziran što se odražava kao pogreška u izmjerenom radio-azimutu</a:t>
            </a:r>
          </a:p>
          <a:p>
            <a:pPr algn="just"/>
            <a:r>
              <a:rPr lang="hr-HR" sz="2400" dirty="0" smtClean="0">
                <a:solidFill>
                  <a:srgbClr val="FF0000"/>
                </a:solidFill>
              </a:rPr>
              <a:t>Na udaljenostima </a:t>
            </a:r>
            <a:r>
              <a:rPr lang="hr-HR" sz="2400" b="1" dirty="0" smtClean="0">
                <a:solidFill>
                  <a:srgbClr val="FF0000"/>
                </a:solidFill>
              </a:rPr>
              <a:t>do 30M može se smatrati da se i noću prima samo površinski val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325378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249" y="381601"/>
            <a:ext cx="10515600" cy="787270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                           Obalna refrakcija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5337"/>
            <a:ext cx="10515600" cy="4811626"/>
          </a:xfrm>
        </p:spPr>
        <p:txBody>
          <a:bodyPr>
            <a:normAutofit/>
          </a:bodyPr>
          <a:lstStyle/>
          <a:p>
            <a:pPr algn="just"/>
            <a:r>
              <a:rPr lang="hr-HR" sz="2400" dirty="0" smtClean="0"/>
              <a:t>U slučaju kada radio-valovi </a:t>
            </a:r>
            <a:r>
              <a:rPr lang="hr-HR" sz="2400" b="1" dirty="0" smtClean="0"/>
              <a:t>prelaze preko kopna (otoka) ili neposredno uz obalnu liniju dolazi do odstupanja od propagacije po pravoj liniji</a:t>
            </a:r>
          </a:p>
          <a:p>
            <a:pPr algn="just"/>
            <a:r>
              <a:rPr lang="hr-HR" sz="2400" dirty="0" smtClean="0">
                <a:solidFill>
                  <a:srgbClr val="FF0000"/>
                </a:solidFill>
              </a:rPr>
              <a:t>U slučaju da je </a:t>
            </a:r>
            <a:r>
              <a:rPr lang="hr-HR" sz="2400" b="1" dirty="0" smtClean="0">
                <a:solidFill>
                  <a:srgbClr val="FF0000"/>
                </a:solidFill>
              </a:rPr>
              <a:t>to odstupanje u određenim sektorima veliko, taj sektor se oglašava nesigurnim za korištenje radio-</a:t>
            </a:r>
            <a:r>
              <a:rPr lang="hr-HR" sz="2400" b="1" dirty="0" err="1" smtClean="0">
                <a:solidFill>
                  <a:srgbClr val="FF0000"/>
                </a:solidFill>
              </a:rPr>
              <a:t>goniometriranja</a:t>
            </a:r>
            <a:endParaRPr lang="hr-HR" sz="2400" b="1" dirty="0" smtClean="0">
              <a:solidFill>
                <a:srgbClr val="FF0000"/>
              </a:solidFill>
            </a:endParaRPr>
          </a:p>
          <a:p>
            <a:pPr algn="just"/>
            <a:r>
              <a:rPr lang="hr-HR" sz="2400" dirty="0" smtClean="0">
                <a:solidFill>
                  <a:srgbClr val="FF0000"/>
                </a:solidFill>
              </a:rPr>
              <a:t>Najpovoljniji azimuti </a:t>
            </a:r>
            <a:r>
              <a:rPr lang="hr-HR" sz="2400" b="1" dirty="0" smtClean="0">
                <a:solidFill>
                  <a:srgbClr val="FF0000"/>
                </a:solidFill>
              </a:rPr>
              <a:t>sa minimalnom pogreškom su u sektoru od (+/- 60°) od okomice na obalu (gledano s položaja radio-fara) a pod kutovima manjim od 20° mogu se pojaviti pogreške snimljenog radio-azimuta i do (+/- 5°)</a:t>
            </a:r>
          </a:p>
          <a:p>
            <a:pPr algn="just"/>
            <a:r>
              <a:rPr lang="hr-HR" sz="2400" dirty="0" smtClean="0"/>
              <a:t>Visoki otoci između </a:t>
            </a:r>
            <a:r>
              <a:rPr lang="hr-HR" sz="2400" b="1" dirty="0" smtClean="0"/>
              <a:t>radio-fara i broda djeluju nepovoljno i daju neupotrebljiv sektor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xmlns="" val="39984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5160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                       Radio-devijacija</a:t>
            </a:r>
            <a:endParaRPr lang="hr-HR" sz="32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0286"/>
                <a:ext cx="10515600" cy="51983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hr-HR" sz="2400" dirty="0" smtClean="0"/>
                  <a:t>Prolaskom preko raznih dijelova broda, EM valovi izazivaju u njima sekundarnu emisiju EM valova, koji također stižu na antenu radio-goniometra. U tom slučaju antena prima </a:t>
                </a:r>
                <a:r>
                  <a:rPr lang="hr-HR" sz="2400" dirty="0" err="1" smtClean="0"/>
                  <a:t>rezultirajuće</a:t>
                </a:r>
                <a:r>
                  <a:rPr lang="hr-HR" sz="2400" dirty="0" smtClean="0"/>
                  <a:t> EM polje iz nekog drugog smjera. Kutna veličina te greške naziva se RADIO-DEVIJACIJA i u funkciji je pramčanog kuta na određeni radio-far</a:t>
                </a:r>
              </a:p>
              <a:p>
                <a:pPr algn="just"/>
                <a:r>
                  <a:rPr lang="hr-HR" sz="2400" dirty="0" smtClean="0"/>
                  <a:t>Radio-devijacija se određuje tako da se istovremeno smjera antena radio-kalibracijske stanice s udaljenosti od 2-5 valnih dužina, te se nađe razlika između optičkog pramčanog kuta i pramčanog kuta dobivenog radio-goniometrom</a:t>
                </a:r>
              </a:p>
              <a:p>
                <a:pPr marL="0" indent="0">
                  <a:buNone/>
                </a:pPr>
                <a:r>
                  <a:rPr lang="hr-HR" dirty="0" smtClean="0"/>
                  <a:t>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b>
                      <m:sSub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hr-H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i="1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𝛚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𝛚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hr-HR" dirty="0" smtClean="0"/>
              </a:p>
              <a:p>
                <a:pPr marL="0" indent="0">
                  <a:buNone/>
                </a:pPr>
                <a:r>
                  <a:rPr lang="hr-HR" sz="1800" dirty="0" smtClean="0"/>
                  <a:t>L – optički pramčani kut</a:t>
                </a:r>
              </a:p>
              <a:p>
                <a:pPr marL="0" indent="0">
                  <a:buNone/>
                </a:pPr>
                <a:r>
                  <a:rPr lang="hr-HR" sz="1800" dirty="0" smtClean="0"/>
                  <a:t>Lr – pramčani kut pomoću radio-goniometra</a:t>
                </a:r>
              </a:p>
              <a:p>
                <a:r>
                  <a:rPr lang="hr-HR" sz="1800" dirty="0" smtClean="0"/>
                  <a:t>Za svakih 10° promjene pramčanog kuta crta se krivulja devijacije pomoću koje se onda sastavlja tablica devijacije</a:t>
                </a:r>
                <a:endParaRPr lang="hr-HR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0286"/>
                <a:ext cx="10515600" cy="5198300"/>
              </a:xfrm>
              <a:blipFill rotWithShape="0">
                <a:blip r:embed="rId2" cstate="print"/>
                <a:stretch>
                  <a:fillRect l="-812" t="-1641" r="-870" b="-234"/>
                </a:stretch>
              </a:blipFill>
            </p:spPr>
            <p:txBody>
              <a:bodyPr/>
              <a:lstStyle/>
              <a:p>
                <a:r>
                  <a:rPr lang="hr-HR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3668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737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Sistemske i slučajne pogreške položaja i stajnice- radio azimut</a:t>
            </a:r>
            <a:endParaRPr lang="hr-HR" sz="32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0596"/>
                <a:ext cx="10515600" cy="5073041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hr-HR" sz="2400" dirty="0" smtClean="0"/>
                  <a:t>Sistemska greška položaja nastaje kad sve </a:t>
                </a:r>
                <a:r>
                  <a:rPr lang="hr-HR" sz="2400" dirty="0" err="1" smtClean="0"/>
                  <a:t>stajnice</a:t>
                </a:r>
                <a:r>
                  <a:rPr lang="hr-HR" sz="2400" dirty="0" smtClean="0"/>
                  <a:t> (linije položaja) imaju istu grešku po predznaku i veličini. Takva greška jednostavno se otklanja konstrukcijom tako da se ucrtaju pomaknute </a:t>
                </a:r>
                <a:r>
                  <a:rPr lang="hr-HR" sz="2400" dirty="0" err="1" smtClean="0"/>
                  <a:t>stajnice</a:t>
                </a:r>
                <a:r>
                  <a:rPr lang="hr-HR" sz="2400" dirty="0" smtClean="0"/>
                  <a:t> za vrijednost </a:t>
                </a:r>
                <a:r>
                  <a:rPr lang="el-GR" sz="2400" dirty="0" smtClean="0"/>
                  <a:t>Δ</a:t>
                </a:r>
                <a:r>
                  <a:rPr lang="hr-HR" sz="2400" dirty="0" smtClean="0"/>
                  <a:t>n koja se nanosi u proizvoljnom mjerilu</a:t>
                </a:r>
                <a14:m>
                  <m:oMath xmlns:m="http://schemas.openxmlformats.org/officeDocument/2006/math">
                    <m:r>
                      <a:rPr lang="hr-HR" sz="2400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57,3</m:t>
                        </m:r>
                      </m:den>
                    </m:f>
                  </m:oMath>
                </a14:m>
                <a:endParaRPr lang="hr-HR" sz="2400" dirty="0"/>
              </a:p>
              <a:p>
                <a:pPr marL="914400" lvl="2" indent="0" algn="just">
                  <a:buNone/>
                </a:pPr>
                <a:r>
                  <a:rPr lang="hr-HR" sz="1600" dirty="0" smtClean="0"/>
                  <a:t>d – udaljenost do radio-fara</a:t>
                </a:r>
              </a:p>
              <a:p>
                <a:pPr algn="just"/>
                <a:r>
                  <a:rPr lang="hr-HR" sz="2400" dirty="0" smtClean="0"/>
                  <a:t>Sistemske greške nisu karakteristične za radio-</a:t>
                </a:r>
                <a:r>
                  <a:rPr lang="hr-HR" sz="2400" dirty="0" err="1" smtClean="0"/>
                  <a:t>stajnice</a:t>
                </a:r>
                <a:r>
                  <a:rPr lang="hr-HR" sz="2400" dirty="0" smtClean="0"/>
                  <a:t>, nego se u praksi uglavnom javljaju samo slučajne greške</a:t>
                </a:r>
              </a:p>
              <a:p>
                <a:pPr algn="just"/>
                <a:r>
                  <a:rPr lang="hr-HR" sz="2400" dirty="0" smtClean="0"/>
                  <a:t>Slučajne greške </a:t>
                </a:r>
                <a:r>
                  <a:rPr lang="hr-HR" sz="2400" dirty="0" err="1" smtClean="0"/>
                  <a:t>stajnica</a:t>
                </a:r>
                <a:r>
                  <a:rPr lang="hr-HR" sz="2400" dirty="0" smtClean="0"/>
                  <a:t> opisuju se srednjom </a:t>
                </a:r>
                <a:r>
                  <a:rPr lang="hr-HR" sz="2400" dirty="0" err="1" smtClean="0"/>
                  <a:t>kvadrantalnom</a:t>
                </a:r>
                <a:r>
                  <a:rPr lang="hr-HR" sz="2400" dirty="0" smtClean="0"/>
                  <a:t> greškom mjerenja (m) koja može biti različita za svaku </a:t>
                </a:r>
                <a:r>
                  <a:rPr lang="hr-HR" sz="2400" dirty="0" err="1" smtClean="0"/>
                  <a:t>stajnicu</a:t>
                </a:r>
                <a:r>
                  <a:rPr lang="hr-HR" sz="2400" dirty="0" smtClean="0"/>
                  <a:t>, a u funkciji je udaljenosti, doba dana i vremenskih prilika</a:t>
                </a:r>
                <a:endParaRPr lang="hr-HR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0596"/>
                <a:ext cx="10515600" cy="5073041"/>
              </a:xfrm>
              <a:blipFill rotWithShape="0">
                <a:blip r:embed="rId2" cstate="print"/>
                <a:stretch>
                  <a:fillRect l="-812" t="-1683" r="-870"/>
                </a:stretch>
              </a:blipFill>
            </p:spPr>
            <p:txBody>
              <a:bodyPr/>
              <a:lstStyle/>
              <a:p>
                <a:r>
                  <a:rPr lang="hr-HR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8406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0004"/>
          </a:xfrm>
        </p:spPr>
        <p:txBody>
          <a:bodyPr/>
          <a:lstStyle/>
          <a:p>
            <a:r>
              <a:rPr lang="hr-HR" sz="3200" b="1" dirty="0" smtClean="0">
                <a:solidFill>
                  <a:prstClr val="black"/>
                </a:solidFill>
              </a:rPr>
              <a:t>    Sistemske </a:t>
            </a:r>
            <a:r>
              <a:rPr lang="hr-HR" sz="3200" b="1" dirty="0">
                <a:solidFill>
                  <a:prstClr val="black"/>
                </a:solidFill>
              </a:rPr>
              <a:t>i slučajne greške </a:t>
            </a:r>
            <a:r>
              <a:rPr lang="hr-HR" sz="3200" b="1" dirty="0" smtClean="0">
                <a:solidFill>
                  <a:prstClr val="black"/>
                </a:solidFill>
              </a:rPr>
              <a:t>položaja </a:t>
            </a:r>
            <a:r>
              <a:rPr lang="hr-HR" sz="3200" b="1" dirty="0">
                <a:solidFill>
                  <a:prstClr val="black"/>
                </a:solidFill>
              </a:rPr>
              <a:t>i </a:t>
            </a:r>
            <a:r>
              <a:rPr lang="hr-HR" sz="3200" b="1" dirty="0" smtClean="0">
                <a:solidFill>
                  <a:prstClr val="black"/>
                </a:solidFill>
              </a:rPr>
              <a:t>stajnice</a:t>
            </a:r>
            <a:endParaRPr lang="hr-HR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65130"/>
                <a:ext cx="10515600" cy="4911833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hr-HR" sz="2400" dirty="0" smtClean="0"/>
                  <a:t>Uzimajući sve to u obzir svaka radio-</a:t>
                </a:r>
                <a:r>
                  <a:rPr lang="hr-HR" sz="2400" dirty="0" err="1" smtClean="0"/>
                  <a:t>stajnica</a:t>
                </a:r>
                <a:r>
                  <a:rPr lang="hr-HR" sz="2400" dirty="0" smtClean="0"/>
                  <a:t> se definira svojom „težinom” (t)</a:t>
                </a:r>
                <a:endParaRPr lang="hr-HR" sz="2400" dirty="0"/>
              </a:p>
              <a:p>
                <a:pPr marL="457200" lvl="1" indent="0" algn="just">
                  <a:buNone/>
                </a:pPr>
                <a:r>
                  <a:rPr lang="hr-HR" sz="1800" dirty="0" smtClean="0"/>
                  <a:t>d – udaljenost broda do radio-fara                              </a:t>
                </a:r>
                <a:r>
                  <a:rPr lang="hr-HR" sz="2800" dirty="0" smtClean="0"/>
                  <a:t>t=(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hr-HR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sz="2800" b="0" i="1" smtClean="0">
                                <a:latin typeface="Cambria Math" panose="02040503050406030204" pitchFamily="18" charset="0"/>
                              </a:rPr>
                              <m:t>57,3</m:t>
                            </m:r>
                          </m:num>
                          <m:den>
                            <m:r>
                              <a:rPr lang="hr-HR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hr-HR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hr-HR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hr-HR" sz="2800" dirty="0" smtClean="0"/>
              </a:p>
              <a:p>
                <a:pPr marL="457200" lvl="1" indent="0" algn="just">
                  <a:buNone/>
                </a:pPr>
                <a:r>
                  <a:rPr lang="hr-HR" sz="1800" dirty="0" smtClean="0"/>
                  <a:t>m – srednje kvadratna greška mjerenja</a:t>
                </a:r>
                <a:endParaRPr lang="hr-HR" sz="1800" dirty="0"/>
              </a:p>
              <a:p>
                <a:pPr algn="just"/>
                <a:r>
                  <a:rPr lang="hr-HR" sz="2400" dirty="0" smtClean="0"/>
                  <a:t>Najvjerojatniji položaj broda u trokutu greške dobije se tako da se oko trokuta ucrtaju pomaknute </a:t>
                </a:r>
                <a:r>
                  <a:rPr lang="hr-HR" sz="2400" dirty="0" err="1" smtClean="0"/>
                  <a:t>stajnice</a:t>
                </a:r>
                <a:r>
                  <a:rPr lang="hr-HR" sz="2400" dirty="0" smtClean="0"/>
                  <a:t> za vrijednost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hr-HR" sz="2400" dirty="0" smtClean="0"/>
              </a:p>
              <a:p>
                <a:pPr marL="0" indent="0">
                  <a:buNone/>
                </a:pPr>
                <a:r>
                  <a:rPr lang="hr-HR" sz="2400" dirty="0" smtClean="0"/>
                  <a:t>                              </a:t>
                </a:r>
              </a:p>
              <a:p>
                <a:pPr marL="0" indent="0">
                  <a:buNone/>
                </a:pPr>
                <a:r>
                  <a:rPr lang="hr-HR" sz="2400" dirty="0"/>
                  <a:t> </a:t>
                </a:r>
                <a:r>
                  <a:rPr lang="hr-HR" sz="2400" dirty="0" smtClean="0"/>
                  <a:t>                                    </a:t>
                </a:r>
                <a:r>
                  <a:rPr lang="hr-HR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𝜟p</a:t>
                </a:r>
                <a:r>
                  <a:rPr lang="hr-HR" sz="3200" dirty="0" smtClean="0"/>
                  <a:t>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hr-HR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sz="3200" i="1">
                                <a:latin typeface="Cambria Math" panose="02040503050406030204" pitchFamily="18" charset="0"/>
                              </a:rPr>
                              <m:t>57,3</m:t>
                            </m:r>
                          </m:num>
                          <m:den>
                            <m:r>
                              <a:rPr lang="hr-HR" sz="3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hr-HR" sz="32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hr-HR" sz="3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hr-HR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65130"/>
                <a:ext cx="10515600" cy="4911833"/>
              </a:xfrm>
              <a:blipFill rotWithShape="0">
                <a:blip r:embed="rId2" cstate="print"/>
                <a:stretch>
                  <a:fillRect l="-812" t="-1739" r="-87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13" t="31294" r="842" b="815"/>
          <a:stretch/>
        </p:blipFill>
        <p:spPr>
          <a:xfrm>
            <a:off x="3039761" y="3572696"/>
            <a:ext cx="5634681" cy="310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117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7165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                 Elektromagnetski valovi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0285"/>
            <a:ext cx="10515600" cy="4836678"/>
          </a:xfrm>
        </p:spPr>
        <p:txBody>
          <a:bodyPr>
            <a:normAutofit/>
          </a:bodyPr>
          <a:lstStyle/>
          <a:p>
            <a:pPr algn="just"/>
            <a:r>
              <a:rPr lang="hr-HR" sz="2400" dirty="0" smtClean="0"/>
              <a:t>Svi elektromagnetski valovi prostiru se kroz prostor brzinom od </a:t>
            </a:r>
            <a:r>
              <a:rPr lang="hr-HR" sz="2400" dirty="0" err="1" smtClean="0"/>
              <a:t>cca</a:t>
            </a:r>
            <a:r>
              <a:rPr lang="hr-HR" sz="2400" dirty="0" smtClean="0"/>
              <a:t> 300000 km/s u vakuumu (svjetlost je također EM val);  c – 299792,458 km/s za vakum</a:t>
            </a:r>
          </a:p>
          <a:p>
            <a:pPr algn="just"/>
            <a:r>
              <a:rPr lang="hr-HR" sz="2400" dirty="0" smtClean="0"/>
              <a:t>S obzirom na frekvenciju EM valovi se dijele na:</a:t>
            </a:r>
          </a:p>
          <a:p>
            <a:pPr lvl="1" algn="just"/>
            <a:r>
              <a:rPr lang="hr-HR" sz="2000" b="1" dirty="0" smtClean="0"/>
              <a:t>Radio valove</a:t>
            </a:r>
          </a:p>
          <a:p>
            <a:pPr lvl="1" algn="just"/>
            <a:r>
              <a:rPr lang="hr-HR" sz="2000" b="1" dirty="0" smtClean="0"/>
              <a:t>IC područje</a:t>
            </a:r>
          </a:p>
          <a:p>
            <a:pPr lvl="1" algn="just"/>
            <a:r>
              <a:rPr lang="hr-HR" sz="2000" b="1" dirty="0" smtClean="0"/>
              <a:t>X područje</a:t>
            </a:r>
          </a:p>
          <a:p>
            <a:pPr lvl="1" algn="just"/>
            <a:r>
              <a:rPr lang="hr-HR" sz="2000" b="1" dirty="0" smtClean="0"/>
              <a:t>Kozmičke zrake,… </a:t>
            </a:r>
            <a:r>
              <a:rPr lang="hr-HR" sz="2000" b="1" dirty="0" err="1" smtClean="0"/>
              <a:t>itd</a:t>
            </a:r>
            <a:endParaRPr lang="hr-HR" sz="2000" b="1" dirty="0" smtClean="0"/>
          </a:p>
          <a:p>
            <a:pPr algn="just"/>
            <a:r>
              <a:rPr lang="hr-HR" sz="2400" dirty="0" smtClean="0"/>
              <a:t>Od velikog spektra frekvencija EM valova za navigacijske radare na moru koriste se valne duljine centimetarskog valnog područja</a:t>
            </a:r>
          </a:p>
          <a:p>
            <a:pPr lvl="1" algn="just"/>
            <a:r>
              <a:rPr lang="hr-HR" sz="2000" b="1" dirty="0" smtClean="0"/>
              <a:t>X=3cm</a:t>
            </a:r>
          </a:p>
          <a:p>
            <a:pPr lvl="1" algn="just"/>
            <a:r>
              <a:rPr lang="hr-HR" sz="2000" b="1" dirty="0" smtClean="0"/>
              <a:t>S=10cm</a:t>
            </a:r>
          </a:p>
          <a:p>
            <a:pPr lvl="1" algn="just"/>
            <a:r>
              <a:rPr lang="hr-HR" sz="2000" b="1" dirty="0" smtClean="0"/>
              <a:t>Q=8mm (plovidba rijekama)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xmlns="" val="41479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9587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                      Elektromagnetski valovi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6273"/>
            <a:ext cx="10515600" cy="4360689"/>
          </a:xfrm>
        </p:spPr>
        <p:txBody>
          <a:bodyPr>
            <a:normAutofit/>
          </a:bodyPr>
          <a:lstStyle/>
          <a:p>
            <a:pPr algn="just"/>
            <a:r>
              <a:rPr lang="hr-HR" sz="2400" dirty="0" smtClean="0"/>
              <a:t>Kroz prostor energija koju </a:t>
            </a:r>
            <a:r>
              <a:rPr lang="hr-HR" sz="2400" b="1" dirty="0" smtClean="0"/>
              <a:t>posjeduju po jedinici površine se smanjuje obrnuto proporcionalno udaljenosti od izvora iz jednostavnog razloga što se njihova energija rasprostire na sve veću površinu sfere prostora</a:t>
            </a:r>
          </a:p>
          <a:p>
            <a:pPr algn="just"/>
            <a:r>
              <a:rPr lang="hr-HR" sz="2400" dirty="0" smtClean="0"/>
              <a:t>Također nastaju </a:t>
            </a:r>
            <a:r>
              <a:rPr lang="hr-HR" sz="2400" b="1" dirty="0" smtClean="0"/>
              <a:t>gubici EM energije zbog apsorpcije kroz atmosferu Zemlje</a:t>
            </a:r>
          </a:p>
          <a:p>
            <a:pPr algn="just"/>
            <a:r>
              <a:rPr lang="hr-HR" sz="2400" dirty="0" smtClean="0"/>
              <a:t>Pri tome vrijedi temeljno pravilo da su </a:t>
            </a:r>
            <a:r>
              <a:rPr lang="hr-HR" sz="2400" b="1" dirty="0" smtClean="0"/>
              <a:t>gubici veći za EM valove manjih valnih duljina</a:t>
            </a:r>
          </a:p>
          <a:p>
            <a:pPr algn="just"/>
            <a:r>
              <a:rPr lang="hr-HR" sz="2400" dirty="0" smtClean="0"/>
              <a:t>EM valovi male valne duljine </a:t>
            </a:r>
            <a:r>
              <a:rPr lang="hr-HR" sz="2400" b="1" dirty="0" smtClean="0"/>
              <a:t>se prostiru skoro pravocrtno jer njihova refrakcija ima male vrijednosti</a:t>
            </a:r>
          </a:p>
          <a:p>
            <a:pPr algn="just"/>
            <a:r>
              <a:rPr lang="hr-HR" sz="2400" dirty="0" smtClean="0"/>
              <a:t>EM valovi </a:t>
            </a:r>
            <a:r>
              <a:rPr lang="hr-HR" sz="2400" b="1" dirty="0" smtClean="0"/>
              <a:t>velike valne duljine pri prostiranju prate zakrivljenost Zemlje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xmlns="" val="42380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9208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/>
              <a:t>               Elektromagnetski valovi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1333"/>
            <a:ext cx="10515600" cy="5245630"/>
          </a:xfrm>
        </p:spPr>
        <p:txBody>
          <a:bodyPr>
            <a:normAutofit/>
          </a:bodyPr>
          <a:lstStyle/>
          <a:p>
            <a:pPr algn="just"/>
            <a:r>
              <a:rPr lang="hr-HR" sz="2000" dirty="0" smtClean="0"/>
              <a:t>Povoljnim oblikom antene </a:t>
            </a:r>
            <a:r>
              <a:rPr lang="hr-HR" sz="2000" b="1" dirty="0" smtClean="0"/>
              <a:t>EM valovi se mogu usmjeravati, odnosno prostirati se u određenom užem, ili širem snopu koji ovisi o valnoj dužini EM valova i o dimenzijama i stanju atmosferskog sustava</a:t>
            </a:r>
          </a:p>
          <a:p>
            <a:pPr algn="just"/>
            <a:r>
              <a:rPr lang="hr-HR" sz="2000" dirty="0" smtClean="0"/>
              <a:t>S obzirom na činjenicu da se sva EM energija ne može usmjeriti samo u jednom smjeru </a:t>
            </a:r>
            <a:r>
              <a:rPr lang="hr-HR" sz="2000" b="1" dirty="0" smtClean="0"/>
              <a:t>(glavni snop- glavna lepeza),</a:t>
            </a:r>
            <a:r>
              <a:rPr lang="hr-HR" sz="2000" dirty="0" smtClean="0"/>
              <a:t> </a:t>
            </a:r>
            <a:r>
              <a:rPr lang="hr-HR" sz="2000" b="1" dirty="0" smtClean="0"/>
              <a:t>veliki dio energije emitiranja se emitira izvan tog smjera u smjeru tzv. bočnih snopova - lepeza</a:t>
            </a:r>
            <a:endParaRPr lang="hr-HR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570213" y="1464319"/>
            <a:ext cx="3958571" cy="647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80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7165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                   Radio-farovi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3227"/>
            <a:ext cx="10515600" cy="4623736"/>
          </a:xfrm>
        </p:spPr>
        <p:txBody>
          <a:bodyPr>
            <a:normAutofit/>
          </a:bodyPr>
          <a:lstStyle/>
          <a:p>
            <a:pPr algn="just"/>
            <a:r>
              <a:rPr lang="hr-HR" sz="2400" dirty="0" smtClean="0"/>
              <a:t>- </a:t>
            </a:r>
            <a:r>
              <a:rPr lang="hr-HR" sz="2400" b="1" dirty="0" smtClean="0"/>
              <a:t>predajne radio-stanice </a:t>
            </a:r>
            <a:r>
              <a:rPr lang="hr-HR" sz="2400" dirty="0" smtClean="0"/>
              <a:t>koje emitiraju radio-signale (EM valove) određene karakteristike koji se primaju radio-goniometrom</a:t>
            </a:r>
          </a:p>
          <a:p>
            <a:pPr algn="just"/>
            <a:r>
              <a:rPr lang="hr-HR" sz="2400" dirty="0" smtClean="0"/>
              <a:t>Radio-goniometar omogućuje da se </a:t>
            </a:r>
            <a:r>
              <a:rPr lang="hr-HR" sz="2400" b="1" dirty="0" smtClean="0"/>
              <a:t>dobije radio-azimut na temelju radio-fara čime se dobije i pravac položaja broda odnosno </a:t>
            </a:r>
            <a:r>
              <a:rPr lang="hr-HR" sz="2400" b="1" dirty="0" err="1" smtClean="0"/>
              <a:t>stajnica</a:t>
            </a:r>
            <a:endParaRPr lang="hr-HR" sz="2400" b="1" dirty="0" smtClean="0"/>
          </a:p>
          <a:p>
            <a:pPr algn="just"/>
            <a:r>
              <a:rPr lang="hr-HR" sz="2400" dirty="0" smtClean="0"/>
              <a:t>Uzastopnim određivanjem radio-azimuta </a:t>
            </a:r>
            <a:r>
              <a:rPr lang="hr-HR" sz="2400" b="1" dirty="0" smtClean="0"/>
              <a:t>na dva ili više radio-farova ili na jednog u razmaku vremena dobije se položaj broda</a:t>
            </a:r>
          </a:p>
          <a:p>
            <a:pPr algn="just"/>
            <a:r>
              <a:rPr lang="hr-HR" sz="2400" dirty="0" smtClean="0"/>
              <a:t>Radio-farovi se s obzirom na područje primjene dijele na:</a:t>
            </a:r>
          </a:p>
          <a:p>
            <a:pPr lvl="1" algn="just"/>
            <a:r>
              <a:rPr lang="hr-HR" sz="2000" b="1" dirty="0" smtClean="0"/>
              <a:t>Pomorske</a:t>
            </a:r>
          </a:p>
          <a:p>
            <a:pPr lvl="1" algn="just"/>
            <a:r>
              <a:rPr lang="hr-HR" sz="2000" b="1" dirty="0" smtClean="0"/>
              <a:t>Zrakoplovne</a:t>
            </a:r>
          </a:p>
          <a:p>
            <a:pPr lvl="1" algn="just"/>
            <a:r>
              <a:rPr lang="hr-HR" sz="2000" b="1" dirty="0" smtClean="0"/>
              <a:t>Pomorsko-zrakoplovne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xmlns="" val="241941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7790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                          Radio-farovi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8175"/>
            <a:ext cx="10515600" cy="4648788"/>
          </a:xfrm>
        </p:spPr>
        <p:txBody>
          <a:bodyPr>
            <a:normAutofit/>
          </a:bodyPr>
          <a:lstStyle/>
          <a:p>
            <a:r>
              <a:rPr lang="hr-HR" sz="2400" dirty="0" smtClean="0"/>
              <a:t>S obzirom na njihove karakteristike svi radio-farovi dijele se na:</a:t>
            </a:r>
          </a:p>
          <a:p>
            <a:pPr lvl="1"/>
            <a:r>
              <a:rPr lang="hr-HR" sz="2000" b="1" dirty="0" smtClean="0"/>
              <a:t>Kružne</a:t>
            </a:r>
          </a:p>
          <a:p>
            <a:pPr lvl="1"/>
            <a:r>
              <a:rPr lang="hr-HR" sz="2000" b="1" dirty="0" smtClean="0"/>
              <a:t>Usmjerene</a:t>
            </a:r>
          </a:p>
          <a:p>
            <a:pPr lvl="1"/>
            <a:r>
              <a:rPr lang="hr-HR" sz="2000" b="1" dirty="0" smtClean="0"/>
              <a:t>Rotirajuće</a:t>
            </a:r>
          </a:p>
          <a:p>
            <a:pPr lvl="1"/>
            <a:r>
              <a:rPr lang="hr-HR" sz="2000" b="1" dirty="0" smtClean="0"/>
              <a:t>Zvučne</a:t>
            </a:r>
          </a:p>
          <a:p>
            <a:r>
              <a:rPr lang="hr-HR" sz="2400" dirty="0" smtClean="0"/>
              <a:t>Podaci o radio-farovima daju se u sljedećim publikacijama:</a:t>
            </a:r>
          </a:p>
          <a:p>
            <a:pPr lvl="1"/>
            <a:r>
              <a:rPr lang="hr-HR" sz="2000" b="1" dirty="0" err="1" smtClean="0"/>
              <a:t>Admiralty</a:t>
            </a:r>
            <a:r>
              <a:rPr lang="hr-HR" sz="2000" b="1" dirty="0" smtClean="0"/>
              <a:t> list </a:t>
            </a:r>
            <a:r>
              <a:rPr lang="hr-HR" sz="2000" b="1" dirty="0" err="1" smtClean="0"/>
              <a:t>of</a:t>
            </a:r>
            <a:r>
              <a:rPr lang="hr-HR" sz="2000" b="1" dirty="0" smtClean="0"/>
              <a:t> Radio </a:t>
            </a:r>
            <a:r>
              <a:rPr lang="hr-HR" sz="2000" b="1" dirty="0" err="1" smtClean="0"/>
              <a:t>signals</a:t>
            </a:r>
            <a:endParaRPr lang="hr-HR" sz="2000" b="1" dirty="0" smtClean="0"/>
          </a:p>
          <a:p>
            <a:pPr lvl="1"/>
            <a:r>
              <a:rPr lang="hr-HR" sz="2000" b="1" dirty="0" smtClean="0"/>
              <a:t>Radio – služba za pomorce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xmlns="" val="22530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4743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               Kružni radio-farovi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0285"/>
            <a:ext cx="10515600" cy="4836678"/>
          </a:xfrm>
        </p:spPr>
        <p:txBody>
          <a:bodyPr>
            <a:normAutofit/>
          </a:bodyPr>
          <a:lstStyle/>
          <a:p>
            <a:pPr algn="just"/>
            <a:r>
              <a:rPr lang="hr-HR" sz="2400" dirty="0" smtClean="0"/>
              <a:t>- </a:t>
            </a:r>
            <a:r>
              <a:rPr lang="hr-HR" sz="2000" b="1" dirty="0" smtClean="0"/>
              <a:t>predajne radio-stanice koje preko vertikalne antene emitiraju radio-signale koji se mogu primati brodskim radio goniometrom</a:t>
            </a:r>
          </a:p>
          <a:p>
            <a:pPr algn="just"/>
            <a:r>
              <a:rPr lang="hr-HR" sz="2000" dirty="0" smtClean="0"/>
              <a:t>Kružni radio-farovi određeni su sljedećim karakteristikama:</a:t>
            </a:r>
          </a:p>
          <a:p>
            <a:pPr lvl="1" algn="just"/>
            <a:r>
              <a:rPr lang="hr-HR" sz="2000" b="1" dirty="0" smtClean="0"/>
              <a:t>Oznakom</a:t>
            </a:r>
          </a:p>
          <a:p>
            <a:pPr lvl="2" algn="just"/>
            <a:r>
              <a:rPr lang="hr-HR" dirty="0" smtClean="0"/>
              <a:t>RC – pomorski kružni radi-far</a:t>
            </a:r>
          </a:p>
          <a:p>
            <a:pPr lvl="2" algn="just"/>
            <a:r>
              <a:rPr lang="hr-HR" dirty="0" smtClean="0"/>
              <a:t>AERO RC – zrakoplovni kružni radio-far</a:t>
            </a:r>
          </a:p>
          <a:p>
            <a:pPr lvl="2" algn="just"/>
            <a:r>
              <a:rPr lang="hr-HR" dirty="0" smtClean="0"/>
              <a:t>AEROMARINE RC – pomorsko-zrakoplovni kružni radio-far</a:t>
            </a:r>
          </a:p>
          <a:p>
            <a:pPr lvl="1" algn="just"/>
            <a:r>
              <a:rPr lang="hr-HR" sz="2000" b="1" dirty="0" smtClean="0"/>
              <a:t>Imenom i dodatnom oznakom LT </a:t>
            </a:r>
            <a:r>
              <a:rPr lang="hr-HR" sz="2000" dirty="0" smtClean="0"/>
              <a:t>ako je antena predajnika u neposrednoj blizini svjetionika istog imena ili </a:t>
            </a:r>
            <a:r>
              <a:rPr lang="hr-HR" sz="2000" b="1" dirty="0" smtClean="0"/>
              <a:t>LTV </a:t>
            </a:r>
            <a:r>
              <a:rPr lang="hr-HR" sz="2000" dirty="0" smtClean="0"/>
              <a:t>ako se radio-far nalazi na brodu svjetioniku</a:t>
            </a:r>
          </a:p>
          <a:p>
            <a:pPr lvl="1" algn="just"/>
            <a:r>
              <a:rPr lang="hr-HR" sz="2000" b="1" dirty="0" smtClean="0"/>
              <a:t>Frekvencijom</a:t>
            </a:r>
            <a:r>
              <a:rPr lang="hr-HR" sz="2000" dirty="0" smtClean="0"/>
              <a:t> u </a:t>
            </a:r>
            <a:r>
              <a:rPr lang="hr-HR" sz="2000" dirty="0" err="1" smtClean="0"/>
              <a:t>kHz</a:t>
            </a:r>
            <a:r>
              <a:rPr lang="hr-HR" sz="2000" dirty="0" smtClean="0"/>
              <a:t> (pomorski u pojasu 285-325kHz, zrakoplovni 160-415kHz)</a:t>
            </a:r>
          </a:p>
          <a:p>
            <a:pPr lvl="1" algn="just"/>
            <a:r>
              <a:rPr lang="hr-HR" sz="2000" b="1" dirty="0" smtClean="0"/>
              <a:t>Vrstom emisije </a:t>
            </a:r>
            <a:r>
              <a:rPr lang="hr-HR" sz="2000" dirty="0" smtClean="0"/>
              <a:t>A1, A2, A3</a:t>
            </a:r>
          </a:p>
          <a:p>
            <a:pPr lvl="1" algn="just"/>
            <a:r>
              <a:rPr lang="hr-HR" sz="2000" b="1" dirty="0" smtClean="0"/>
              <a:t>Geografskim koordinatama (</a:t>
            </a:r>
            <a:r>
              <a:rPr lang="el-GR" sz="2000" b="1" dirty="0" smtClean="0"/>
              <a:t>ϕ</a:t>
            </a:r>
            <a:r>
              <a:rPr lang="hr-HR" sz="2000" b="1" dirty="0" smtClean="0"/>
              <a:t> i ʎ)</a:t>
            </a:r>
          </a:p>
          <a:p>
            <a:pPr lvl="1" algn="just"/>
            <a:r>
              <a:rPr lang="hr-HR" sz="2000" b="1" dirty="0" smtClean="0"/>
              <a:t>Međunarodnim rednim brojem</a:t>
            </a:r>
          </a:p>
          <a:p>
            <a:pPr lvl="1" algn="just"/>
            <a:r>
              <a:rPr lang="hr-HR" sz="2000" b="1" dirty="0" smtClean="0"/>
              <a:t>Pripadnošću  odnosnoj državi</a:t>
            </a:r>
          </a:p>
        </p:txBody>
      </p:sp>
    </p:spTree>
    <p:extLst>
      <p:ext uri="{BB962C8B-B14F-4D97-AF65-F5344CB8AC3E}">
        <p14:creationId xmlns:p14="http://schemas.microsoft.com/office/powerpoint/2010/main" xmlns="" val="103634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7685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                   Kružni radio-farovi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8279"/>
            <a:ext cx="10515600" cy="4598684"/>
          </a:xfrm>
        </p:spPr>
        <p:txBody>
          <a:bodyPr>
            <a:normAutofit/>
          </a:bodyPr>
          <a:lstStyle/>
          <a:p>
            <a:pPr lvl="1"/>
            <a:r>
              <a:rPr lang="hr-HR" dirty="0" smtClean="0"/>
              <a:t>- </a:t>
            </a:r>
            <a:r>
              <a:rPr lang="hr-HR" b="1" dirty="0" smtClean="0"/>
              <a:t>znakom identifikacije </a:t>
            </a:r>
            <a:r>
              <a:rPr lang="hr-HR" dirty="0" smtClean="0"/>
              <a:t>što je </a:t>
            </a:r>
            <a:r>
              <a:rPr lang="hr-HR" b="1" dirty="0" smtClean="0"/>
              <a:t>obično jedno, dva ili tri slova koji su obično u nekoj vezi s imenom radio-fara, a emitiraju se </a:t>
            </a:r>
            <a:r>
              <a:rPr lang="hr-HR" b="1" dirty="0" err="1" smtClean="0"/>
              <a:t>Morzeovim</a:t>
            </a:r>
            <a:r>
              <a:rPr lang="hr-HR" b="1" dirty="0" smtClean="0"/>
              <a:t> znacima</a:t>
            </a:r>
            <a:r>
              <a:rPr lang="hr-HR" dirty="0" smtClean="0"/>
              <a:t>. Nakon znaka identifikacije slijedi dugi signal za snimanje radio-azimuta</a:t>
            </a:r>
          </a:p>
          <a:p>
            <a:pPr lvl="1"/>
            <a:r>
              <a:rPr lang="hr-HR" b="1" dirty="0" smtClean="0"/>
              <a:t>Dometom</a:t>
            </a:r>
            <a:r>
              <a:rPr lang="hr-HR" dirty="0" smtClean="0"/>
              <a:t> izraženim u nautičkim miljama. Primjerice </a:t>
            </a:r>
            <a:r>
              <a:rPr lang="hr-HR" b="1" dirty="0" smtClean="0"/>
              <a:t>100/70</a:t>
            </a:r>
            <a:r>
              <a:rPr lang="hr-HR" dirty="0" smtClean="0"/>
              <a:t> znači domet 100 nautičkih milja danju, a 70 noću</a:t>
            </a:r>
          </a:p>
          <a:p>
            <a:pPr lvl="1" algn="just"/>
            <a:r>
              <a:rPr lang="hr-HR" b="1" dirty="0" smtClean="0"/>
              <a:t>Grupiranjem radio-farova tako da 2,3 ili 6 radio-farova pogodno razmještenih za istovremenu uporabu rade na istoj frekvenciji ali ne emitiraju u isto vrijeme nego u ciklusu od n minuta, u krugu horizonta od 360°. </a:t>
            </a:r>
          </a:p>
          <a:p>
            <a:pPr lvl="1" algn="just"/>
            <a:r>
              <a:rPr lang="hr-HR" b="1" dirty="0" smtClean="0"/>
              <a:t>Zrakoplovni kružni radio-farovi </a:t>
            </a:r>
            <a:r>
              <a:rPr lang="hr-HR" dirty="0" smtClean="0"/>
              <a:t>oznake AERO RC se mogu koristiti kao i pomorski. Oni nisu raspoređeni u grupe ali zato emitiraju neprekidno 24 sata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3851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1541</Words>
  <Application>Microsoft Office PowerPoint</Application>
  <PresentationFormat>Custom</PresentationFormat>
  <Paragraphs>131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ELEKTRONIČKA NAVIGACIJA</vt:lpstr>
      <vt:lpstr>                Elektromagnetski valovi</vt:lpstr>
      <vt:lpstr>                 Elektromagnetski valovi</vt:lpstr>
      <vt:lpstr>                      Elektromagnetski valovi</vt:lpstr>
      <vt:lpstr>               Elektromagnetski valovi</vt:lpstr>
      <vt:lpstr>                   Radio-farovi</vt:lpstr>
      <vt:lpstr>                          Radio-farovi</vt:lpstr>
      <vt:lpstr>               Kružni radio-farovi</vt:lpstr>
      <vt:lpstr>                   Kružni radio-farovi</vt:lpstr>
      <vt:lpstr>           Usmjereni radio-farovi</vt:lpstr>
      <vt:lpstr>                     Rotirajući radio-far</vt:lpstr>
      <vt:lpstr>                 Radio-goniometar</vt:lpstr>
      <vt:lpstr>                     Radio-goniometar</vt:lpstr>
      <vt:lpstr>                 Elektromagnetski val (EM val)</vt:lpstr>
      <vt:lpstr>         Teorijske osnove radio-goniometriranja</vt:lpstr>
      <vt:lpstr>           Teorijske osnove radio-goniometriranja</vt:lpstr>
      <vt:lpstr>           Teorijske osnove radio-goniometriranja</vt:lpstr>
      <vt:lpstr>          Teorijske osnove radio-goniometriranja Osmica – dijagram prijema okvirne antene ,  Kružnica – dijagram prijema štapne antene , Kardioida- dijagram prijema štapno-okvirne antene</vt:lpstr>
      <vt:lpstr>                Propagacija radio valova</vt:lpstr>
      <vt:lpstr>                        Propagacija EM valova</vt:lpstr>
      <vt:lpstr>                    Propagacija EM valova </vt:lpstr>
      <vt:lpstr>              Pogreške radio-azimuta</vt:lpstr>
      <vt:lpstr>                      Antenski efekt</vt:lpstr>
      <vt:lpstr>                         Noćni efekt</vt:lpstr>
      <vt:lpstr>                           Obalna refrakcija</vt:lpstr>
      <vt:lpstr>                       Radio-devijacija</vt:lpstr>
      <vt:lpstr>Sistemske i slučajne pogreške položaja i stajnice- radio azimut</vt:lpstr>
      <vt:lpstr>    Sistemske i slučajne greške položaja i stajnice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ELEKTRONIČKA NAVIGACIJA</dc:title>
  <dc:creator>Antoni</dc:creator>
  <cp:lastModifiedBy>Kos</cp:lastModifiedBy>
  <cp:revision>47</cp:revision>
  <dcterms:created xsi:type="dcterms:W3CDTF">2015-03-03T11:12:04Z</dcterms:created>
  <dcterms:modified xsi:type="dcterms:W3CDTF">2017-04-03T11:34:42Z</dcterms:modified>
</cp:coreProperties>
</file>