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00" r:id="rId3"/>
    <p:sldId id="310" r:id="rId4"/>
    <p:sldId id="309" r:id="rId5"/>
    <p:sldId id="308" r:id="rId6"/>
    <p:sldId id="307" r:id="rId7"/>
    <p:sldId id="306" r:id="rId8"/>
    <p:sldId id="305" r:id="rId9"/>
    <p:sldId id="304" r:id="rId10"/>
    <p:sldId id="303" r:id="rId11"/>
    <p:sldId id="302" r:id="rId12"/>
    <p:sldId id="301" r:id="rId13"/>
    <p:sldId id="299" r:id="rId14"/>
    <p:sldId id="298" r:id="rId15"/>
    <p:sldId id="320" r:id="rId16"/>
    <p:sldId id="319" r:id="rId17"/>
    <p:sldId id="318" r:id="rId18"/>
    <p:sldId id="317" r:id="rId19"/>
    <p:sldId id="316" r:id="rId20"/>
    <p:sldId id="315" r:id="rId21"/>
    <p:sldId id="314" r:id="rId22"/>
    <p:sldId id="313" r:id="rId23"/>
    <p:sldId id="312" r:id="rId24"/>
    <p:sldId id="326" r:id="rId25"/>
    <p:sldId id="325" r:id="rId26"/>
    <p:sldId id="324" r:id="rId27"/>
    <p:sldId id="323" r:id="rId28"/>
    <p:sldId id="322" r:id="rId29"/>
    <p:sldId id="321" r:id="rId30"/>
    <p:sldId id="330" r:id="rId31"/>
    <p:sldId id="328" r:id="rId32"/>
    <p:sldId id="327" r:id="rId33"/>
    <p:sldId id="311" r:id="rId34"/>
    <p:sldId id="335" r:id="rId35"/>
    <p:sldId id="334" r:id="rId36"/>
    <p:sldId id="333" r:id="rId37"/>
    <p:sldId id="332" r:id="rId38"/>
    <p:sldId id="337" r:id="rId39"/>
    <p:sldId id="331" r:id="rId40"/>
    <p:sldId id="336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29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DA834BEC-22F5-460D-85F7-7A733CBAF7FA}">
          <p14:sldIdLst>
            <p14:sldId id="256"/>
            <p14:sldId id="300"/>
            <p14:sldId id="310"/>
            <p14:sldId id="309"/>
            <p14:sldId id="308"/>
            <p14:sldId id="307"/>
            <p14:sldId id="306"/>
            <p14:sldId id="305"/>
            <p14:sldId id="304"/>
            <p14:sldId id="303"/>
            <p14:sldId id="302"/>
            <p14:sldId id="301"/>
            <p14:sldId id="299"/>
            <p14:sldId id="298"/>
            <p14:sldId id="320"/>
            <p14:sldId id="319"/>
            <p14:sldId id="318"/>
            <p14:sldId id="317"/>
            <p14:sldId id="316"/>
            <p14:sldId id="315"/>
            <p14:sldId id="314"/>
            <p14:sldId id="313"/>
            <p14:sldId id="312"/>
            <p14:sldId id="326"/>
            <p14:sldId id="325"/>
            <p14:sldId id="324"/>
            <p14:sldId id="323"/>
            <p14:sldId id="322"/>
            <p14:sldId id="321"/>
            <p14:sldId id="330"/>
            <p14:sldId id="328"/>
            <p14:sldId id="327"/>
            <p14:sldId id="311"/>
            <p14:sldId id="335"/>
            <p14:sldId id="334"/>
            <p14:sldId id="333"/>
            <p14:sldId id="332"/>
            <p14:sldId id="331"/>
            <p14:sldId id="33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0" autoAdjust="0"/>
  </p:normalViewPr>
  <p:slideViewPr>
    <p:cSldViewPr>
      <p:cViewPr>
        <p:scale>
          <a:sx n="70" d="100"/>
          <a:sy n="70" d="100"/>
        </p:scale>
        <p:origin x="-281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15CC-792F-4844-9EF8-AB9912EA2496}" type="datetimeFigureOut">
              <a:rPr lang="hr-HR" smtClean="0"/>
              <a:pPr/>
              <a:t>21.2.2018.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1F895-8919-4919-9F29-540608DB5C7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647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dirty="0" smtClean="0"/>
              <a:t>Pokazatelji pomoću kojih se utvrđuje potreban broj vozila (vozni park), obrt vozila, količina tereta koja se prevozi, proizvodnost</a:t>
            </a:r>
            <a:r>
              <a:rPr lang="hr-HR" sz="1200" b="0" baseline="0" dirty="0" smtClean="0"/>
              <a:t> rada teretnog vozila i tegljača, potreban broj prikolica i poluprikoica (priključnih vozila, iskoristivost mjesta, brzina prijevoza, srednja duljina putovanja, intenzitet kretanja vozila, koeficijenst izmjene putnika, proizvodnost autobusa i ostali elementi transportnog rada</a:t>
            </a:r>
            <a:endParaRPr lang="hr-HR" sz="1200" b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1F895-8919-4919-9F29-540608DB5C7E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2099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1F895-8919-4919-9F29-540608DB5C7E}" type="slidenum">
              <a:rPr lang="hr-HR" smtClean="0"/>
              <a:pPr/>
              <a:t>41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dirty="0" smtClean="0"/>
              <a:t>Integralni i multimodalni transport</a:t>
            </a:r>
            <a:endParaRPr lang="hr-HR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Prof. dr. sc. Serđo Kos</a:t>
            </a:r>
          </a:p>
          <a:p>
            <a:r>
              <a:rPr lang="hr-HR" dirty="0" smtClean="0"/>
              <a:t>VII. predavanje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5444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85800"/>
                <a:ext cx="8229600" cy="6019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Ako nam je poznat opseg prijevoza (u tonama) koji se mora ostvariti za produktivnost rada jednog vozila, potreban broj vozila (Ar) može se izračunati po formuli: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𝐴𝑟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𝐵𝑜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hr-HR" sz="20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Q – količina tereta namijenjena prijevozu (t),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Bo – broj obrta jednog vozila,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q – srednja nosivost vozila,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γ – koeficijent iskorištenja nosivosti vozila.</a:t>
                </a:r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Broj obrta jednog vozila (Bo) iznosi: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𝐵𝑜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𝐻𝑟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𝑡𝑜</m:t>
                          </m:r>
                        </m:den>
                      </m:f>
                    </m:oMath>
                  </m:oMathPara>
                </a14:m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Hr – vrijeme rada u prijevozu (h),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to – vrijeme obrta vozila (h).</a:t>
                </a:r>
                <a:endParaRPr lang="hr-HR" sz="2000" dirty="0"/>
              </a:p>
              <a:p>
                <a:pPr marL="0" indent="0">
                  <a:buNone/>
                </a:pPr>
                <a:endParaRPr lang="hr-HR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85800"/>
                <a:ext cx="8229600" cy="6019800"/>
              </a:xfrm>
              <a:blipFill rotWithShape="1">
                <a:blip r:embed="rId2" cstate="print"/>
                <a:stretch>
                  <a:fillRect l="-815" t="-507" r="-2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Vrijeme obrta jednog vozila (to) iznosi: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</a:rPr>
                      <m:t>𝑡𝑜</m:t>
                    </m:r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</a:rPr>
                          <m:t>2</m:t>
                        </m:r>
                        <m:r>
                          <a:rPr lang="hr-HR" sz="2000" b="0" i="1" smtClean="0">
                            <a:latin typeface="Cambria Math"/>
                          </a:rPr>
                          <m:t>𝐾𝑡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</a:rPr>
                          <m:t>𝑉𝑠</m:t>
                        </m:r>
                      </m:den>
                    </m:f>
                    <m:r>
                      <a:rPr lang="hr-HR" sz="20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/>
                      </a:rPr>
                      <m:t>t</m:t>
                    </m:r>
                    <m:r>
                      <a:rPr lang="hr-HR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/>
                      </a:rPr>
                      <m:t>rob</m:t>
                    </m:r>
                  </m:oMath>
                </a14:m>
                <a:r>
                  <a:rPr lang="hr-HR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Kt – dužina prijevoza pod teretom,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Vs – srednja prometna brzina,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 rob – vrijeme ukrcaja jedne tone robe.</a:t>
                </a:r>
              </a:p>
              <a:p>
                <a:pPr marL="0" indent="0">
                  <a:buNone/>
                </a:pPr>
                <a:endParaRPr lang="hr-HR" sz="1100" dirty="0"/>
              </a:p>
              <a:p>
                <a:pPr marL="0" indent="0">
                  <a:buNone/>
                </a:pPr>
                <a:r>
                  <a:rPr lang="hr-HR" sz="2000" dirty="0" smtClean="0"/>
                  <a:t>Količina tereta koji se prevozi  (Q) iznosi:</a:t>
                </a:r>
              </a:p>
              <a:p>
                <a:pPr marL="0" indent="0">
                  <a:buNone/>
                </a:pPr>
                <a:endParaRPr lang="hr-HR" sz="105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𝐵𝑜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×∑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γ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r-H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Bo – broj obrta jednog vozila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∑q – nosivost cjelokupnog voznog parka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γ(t) – koeficijent iskorištenja nosivosti voznog parka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  <a:blipFill rotWithShape="1">
                <a:blip r:embed="rId2" cstate="print"/>
                <a:stretch>
                  <a:fillRect l="-741" t="-58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6172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</a:rPr>
                      <m:t>                          </m:t>
                    </m:r>
                    <m:r>
                      <a:rPr lang="hr-HR" sz="2000" i="1" smtClean="0">
                        <a:latin typeface="Cambria Math"/>
                      </a:rPr>
                      <m:t>𝑄</m:t>
                    </m:r>
                    <m:r>
                      <a:rPr lang="hr-HR" sz="2000" i="1" smtClean="0">
                        <a:latin typeface="Cambria Math"/>
                      </a:rPr>
                      <m:t>=</m:t>
                    </m:r>
                    <m:r>
                      <a:rPr lang="hr-HR" sz="2000" i="1" smtClean="0">
                        <a:latin typeface="Cambria Math"/>
                      </a:rPr>
                      <m:t>𝐵𝑜</m:t>
                    </m:r>
                    <m:r>
                      <a:rPr lang="hr-HR" sz="2000" i="1">
                        <a:latin typeface="Cambria Math"/>
                        <a:ea typeface="Cambria Math"/>
                      </a:rPr>
                      <m:t>×∑</m:t>
                    </m:r>
                    <m:r>
                      <a:rPr lang="hr-HR" sz="2000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hr-HR" sz="2000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γ</m:t>
                    </m:r>
                    <m:d>
                      <m:dPr>
                        <m:ctrlPr>
                          <a:rPr lang="hr-HR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hr-HR" sz="2000" dirty="0" smtClean="0">
                    <a:ea typeface="Cambria Math"/>
                  </a:rPr>
                  <a:t>           </a:t>
                </a:r>
                <a:r>
                  <a:rPr lang="hr-HR" sz="2000" dirty="0" smtClean="0">
                    <a:ea typeface="Cambria Math"/>
                    <a:sym typeface="Wingdings" panose="05000000000000000000" pitchFamily="2" charset="2"/>
                  </a:rPr>
                  <a:t>         </a:t>
                </a:r>
                <a14:m>
                  <m:oMath xmlns:m="http://schemas.openxmlformats.org/officeDocument/2006/math">
                    <m:r>
                      <a:rPr lang="hr-HR" sz="2000" i="1" dirty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∑</m:t>
                    </m:r>
                    <m:r>
                      <a:rPr lang="hr-HR" sz="2000" b="0" i="1" dirty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𝑞</m:t>
                    </m:r>
                    <m:r>
                      <a:rPr lang="hr-HR" sz="2000" b="0" i="1" dirty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hr-HR" sz="2000" b="0" i="1" dirty="0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hr-HR" sz="2000" b="0" i="1" dirty="0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𝑄</m:t>
                        </m:r>
                      </m:num>
                      <m:den>
                        <m:r>
                          <a:rPr lang="hr-HR" sz="2000" b="0" i="1" dirty="0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𝐵𝑜</m:t>
                        </m:r>
                        <m:r>
                          <a:rPr lang="hr-HR" sz="2000" b="0" i="1" dirty="0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l-GR" sz="2000" b="0" i="1" dirty="0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γ</m:t>
                        </m:r>
                      </m:den>
                    </m:f>
                  </m:oMath>
                </a14:m>
                <a:r>
                  <a:rPr lang="hr-HR" sz="2000" dirty="0" smtClean="0">
                    <a:ea typeface="Cambria Math"/>
                  </a:rPr>
                  <a:t>(t)</a:t>
                </a:r>
              </a:p>
              <a:p>
                <a:pPr marL="0" indent="0">
                  <a:buNone/>
                </a:pPr>
                <a:endParaRPr lang="hr-HR" sz="20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hr-HR" sz="2000" dirty="0" smtClean="0">
                    <a:ea typeface="Cambria Math"/>
                  </a:rPr>
                  <a:t>Bo – broj obrta jednog vozila</a:t>
                </a:r>
              </a:p>
              <a:p>
                <a:pPr marL="0" indent="0">
                  <a:buNone/>
                </a:pPr>
                <a:r>
                  <a:rPr lang="hr-HR" sz="2000" dirty="0" smtClean="0">
                    <a:ea typeface="Cambria Math"/>
                  </a:rPr>
                  <a:t>Uvrsti li se vrijednost sa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𝐵𝑜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𝐻𝑟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𝑡𝑜</m:t>
                        </m:r>
                      </m:den>
                    </m:f>
                  </m:oMath>
                </a14:m>
                <a:r>
                  <a:rPr lang="hr-HR" sz="2000" dirty="0" smtClean="0">
                    <a:ea typeface="Cambria Math"/>
                  </a:rPr>
                  <a:t>, dobije se izraz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  <a:ea typeface="Cambria Math"/>
                      </a:rPr>
                      <m:t>                                                                                                      </m:t>
                    </m:r>
                    <m:r>
                      <a:rPr lang="hr-HR" sz="2000" i="1" smtClean="0">
                        <a:latin typeface="Cambria Math"/>
                        <a:ea typeface="Cambria Math"/>
                      </a:rPr>
                      <m:t>∑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𝑡𝑜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𝐻𝑟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den>
                    </m:f>
                  </m:oMath>
                </a14:m>
                <a:r>
                  <a:rPr lang="hr-HR" sz="2000" dirty="0" smtClean="0">
                    <a:ea typeface="Cambria Math"/>
                  </a:rPr>
                  <a:t>(t)</a:t>
                </a:r>
              </a:p>
              <a:p>
                <a:pPr marL="0" indent="0">
                  <a:buNone/>
                </a:pPr>
                <a:endParaRPr lang="hr-HR" sz="20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hr-HR" sz="2000" dirty="0" smtClean="0">
                    <a:ea typeface="Cambria Math"/>
                  </a:rPr>
                  <a:t>Hr – vrijeme rada u prijevozu</a:t>
                </a:r>
              </a:p>
              <a:p>
                <a:pPr marL="0" indent="0">
                  <a:buNone/>
                </a:pPr>
                <a:r>
                  <a:rPr lang="hr-HR" sz="2000" dirty="0" smtClean="0">
                    <a:ea typeface="Cambria Math"/>
                  </a:rPr>
                  <a:t>to – vrijeme obrta vozila</a:t>
                </a:r>
              </a:p>
              <a:p>
                <a:pPr marL="0" indent="0">
                  <a:buNone/>
                </a:pPr>
                <a:endParaRPr lang="hr-HR" sz="20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hr-HR" sz="2000" dirty="0" smtClean="0">
                    <a:ea typeface="Cambria Math"/>
                  </a:rPr>
                  <a:t>Uzme li se da su sva vozila iste nosivosti, potreban broj vozila (Ar) dobit će se iz formule: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𝐴𝑟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∑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𝑡𝑜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𝐻𝑟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𝑡𝑜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𝐻𝑟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hr-HR" sz="20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hr-HR" sz="20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hr-HR" sz="2000" dirty="0" smtClean="0">
                    <a:ea typeface="Cambria Math"/>
                  </a:rPr>
                  <a:t>∑q – nosivost cjelokupnog voznog parka</a:t>
                </a:r>
              </a:p>
              <a:p>
                <a:pPr marL="0" indent="0">
                  <a:buNone/>
                </a:pPr>
                <a:r>
                  <a:rPr lang="hr-HR" sz="2000" dirty="0" smtClean="0">
                    <a:ea typeface="Cambria Math"/>
                  </a:rPr>
                  <a:t>q – srednja nosivost vozila</a:t>
                </a:r>
              </a:p>
              <a:p>
                <a:pPr marL="0" indent="0">
                  <a:buNone/>
                </a:pPr>
                <a:endParaRPr lang="hr-HR" sz="20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hr-HR" sz="2000" dirty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6172200"/>
              </a:xfrm>
              <a:blipFill rotWithShape="1">
                <a:blip r:embed="rId2" cstate="print"/>
                <a:stretch>
                  <a:fillRect l="-667" t="-1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IZBOR VOZILA S OBZIROM NA NJEGOVE TEHNIČKO TEHNOLOŠKE PREDNOSTI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45641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000" dirty="0" smtClean="0"/>
              <a:t>- Pri izboru vozila za prijevoz tereta, odlučne su koristi, odnosno prednosti jednog vozila prema drugom.</a:t>
            </a:r>
          </a:p>
          <a:p>
            <a:pPr marL="0" indent="0">
              <a:buNone/>
            </a:pPr>
            <a:r>
              <a:rPr lang="hr-HR" sz="2000" dirty="0" smtClean="0"/>
              <a:t>- </a:t>
            </a:r>
            <a:r>
              <a:rPr lang="hr-HR" sz="2000" b="1" dirty="0" smtClean="0"/>
              <a:t>Primjer</a:t>
            </a:r>
            <a:r>
              <a:rPr lang="hr-HR" sz="2000" dirty="0" smtClean="0"/>
              <a:t> :  usporedba prednosti i koristi pri upotrebi i </a:t>
            </a:r>
            <a:r>
              <a:rPr lang="hr-HR" sz="2000" dirty="0" smtClean="0">
                <a:solidFill>
                  <a:srgbClr val="FF0000"/>
                </a:solidFill>
              </a:rPr>
              <a:t>izboru tegljača (vučnog vozila) ili teretnog vozila (kamiona) pod uvjetom da jedna i druga vrsta motornog vozila imaju istu nosivost. </a:t>
            </a:r>
            <a:r>
              <a:rPr lang="hr-HR" sz="2000" b="1" dirty="0" smtClean="0">
                <a:solidFill>
                  <a:srgbClr val="FF0000"/>
                </a:solidFill>
              </a:rPr>
              <a:t>Korištenjem tegljača s prikolicom postiže se veći obrt motornog vozila, jer se on ne zadržava na ukrcaju i iskrcaju</a:t>
            </a:r>
            <a:r>
              <a:rPr lang="hr-HR" sz="2000" b="1" dirty="0" smtClean="0"/>
              <a:t>. Vrijeme se gubi samo za spajanje i otpajanje prikolice. Time se istvaruje i veća produktivnost rada vozila uz znatno manje troškove prijevoza. Ako se raspolaže sa više prikolica, proces njihove upotrebe i njihovog rada može teći na način da se jedna prikolica krca, da druga prevozi, a da se treća iskrcava. </a:t>
            </a:r>
          </a:p>
          <a:p>
            <a:pPr marL="0" indent="0">
              <a:buNone/>
            </a:pPr>
            <a:r>
              <a:rPr lang="hr-HR" sz="2000" b="1" dirty="0" smtClean="0"/>
              <a:t>- Nadalje</a:t>
            </a:r>
            <a:r>
              <a:rPr lang="hr-HR" sz="2000" b="1" dirty="0" smtClean="0">
                <a:solidFill>
                  <a:srgbClr val="FF0000"/>
                </a:solidFill>
              </a:rPr>
              <a:t>, vučno vozilo nije zavisno od priključnog, odnosno tovarnog. Prikolice se mogu koristiti za razne namjene: za prijevoz tekućina, samoistovarne (kiperi), za prijevoz kontejnera (plato i standardne), hladnjače, za rasuti teret itd.</a:t>
            </a:r>
          </a:p>
          <a:p>
            <a:pPr marL="0" indent="0">
              <a:buNone/>
            </a:pPr>
            <a:r>
              <a:rPr lang="hr-HR" sz="2000" b="1" dirty="0" smtClean="0"/>
              <a:t>- Vučno vozilo – tegljač </a:t>
            </a:r>
            <a:r>
              <a:rPr lang="hr-HR" sz="2000" b="1" dirty="0" smtClean="0">
                <a:solidFill>
                  <a:srgbClr val="FF0000"/>
                </a:solidFill>
              </a:rPr>
              <a:t>ne ovisi o mogućnosti rada poluprikolice</a:t>
            </a:r>
            <a:r>
              <a:rPr lang="hr-HR" sz="2000" b="1" dirty="0" smtClean="0"/>
              <a:t>. To znači da se može upotrijebiti preko cijele godine, što nije moguće kod standardnih teretnih vozila.</a:t>
            </a:r>
          </a:p>
          <a:p>
            <a:pPr marL="0" indent="0">
              <a:buNone/>
            </a:pPr>
            <a:r>
              <a:rPr lang="hr-HR" sz="2000" b="1" dirty="0" smtClean="0"/>
              <a:t>- Izbor vozila može se izvršiti i </a:t>
            </a:r>
            <a:r>
              <a:rPr lang="hr-HR" sz="2000" b="1" dirty="0" smtClean="0">
                <a:solidFill>
                  <a:srgbClr val="FF0000"/>
                </a:solidFill>
              </a:rPr>
              <a:t>prema broju obrta, trajanju jednog obrta vozila te prema korisnoj relaciji gdje je rad oba vozila isti. </a:t>
            </a:r>
          </a:p>
        </p:txBody>
      </p:sp>
    </p:spTree>
    <p:extLst>
      <p:ext uri="{BB962C8B-B14F-4D97-AF65-F5344CB8AC3E}">
        <p14:creationId xmlns="" xmlns:p14="http://schemas.microsoft.com/office/powerpoint/2010/main" val="378228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r-HR" sz="2200" dirty="0" smtClean="0"/>
                  <a:t>Usporedbom rada teretnog vozila (kamiona) i vučnog vozila (tegljača) za jedan obrt dobit će se sljedeće produktivnosti:</a:t>
                </a:r>
              </a:p>
              <a:p>
                <a:pPr marL="0" indent="0">
                  <a:buNone/>
                </a:pPr>
                <a:endParaRPr lang="hr-HR" sz="2200" dirty="0"/>
              </a:p>
              <a:p>
                <a:pPr marL="0" indent="0">
                  <a:buNone/>
                </a:pPr>
                <a:r>
                  <a:rPr lang="hr-HR" sz="2200" dirty="0" smtClean="0"/>
                  <a:t>Produktivnost kamiona: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r-HR" sz="2200" b="0" i="1" smtClean="0">
                        <a:latin typeface="Cambria Math"/>
                      </a:rPr>
                      <m:t>𝑊𝑘</m:t>
                    </m:r>
                    <m:r>
                      <a:rPr lang="hr-HR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200" b="0" i="1" smtClean="0">
                            <a:latin typeface="Cambria Math"/>
                          </a:rPr>
                          <m:t>𝑞𝑘</m:t>
                        </m:r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l-GR" sz="2200" b="0" i="1" smtClean="0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l-GR" sz="22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𝐾𝑡</m:t>
                        </m:r>
                      </m:num>
                      <m:den>
                        <m:r>
                          <a:rPr lang="hr-HR" sz="2200" b="0" i="1" smtClean="0">
                            <a:latin typeface="Cambria Math"/>
                          </a:rPr>
                          <m:t>𝑡𝑜𝑘</m:t>
                        </m:r>
                      </m:den>
                    </m:f>
                  </m:oMath>
                </a14:m>
                <a:r>
                  <a:rPr lang="hr-HR" sz="2200" dirty="0" smtClean="0"/>
                  <a:t>(tkm/h)</a:t>
                </a:r>
              </a:p>
              <a:p>
                <a:pPr marL="0" indent="0">
                  <a:buNone/>
                </a:pPr>
                <a:endParaRPr lang="hr-HR" sz="2200" dirty="0"/>
              </a:p>
              <a:p>
                <a:pPr marL="0" indent="0">
                  <a:buNone/>
                </a:pPr>
                <a:r>
                  <a:rPr lang="hr-HR" sz="2200" dirty="0" smtClean="0"/>
                  <a:t>Produktivnost tegljača:</a:t>
                </a:r>
                <a:endParaRPr lang="hr-HR" sz="2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r-HR" sz="2200" b="0" i="1" smtClean="0">
                        <a:latin typeface="Cambria Math"/>
                      </a:rPr>
                      <m:t>𝑊𝑡</m:t>
                    </m:r>
                    <m:r>
                      <a:rPr lang="hr-HR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200" b="0" i="1" smtClean="0">
                            <a:latin typeface="Cambria Math"/>
                          </a:rPr>
                          <m:t>𝑞𝑡</m:t>
                        </m:r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l-GR" sz="2200" b="0" i="1" smtClean="0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l-GR" sz="22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hr-HR" sz="2200" b="0" i="1" smtClean="0">
                            <a:latin typeface="Cambria Math"/>
                            <a:ea typeface="Cambria Math"/>
                          </a:rPr>
                          <m:t>𝐾𝑡</m:t>
                        </m:r>
                      </m:num>
                      <m:den>
                        <m:r>
                          <a:rPr lang="hr-HR" sz="2200" b="0" i="1" smtClean="0">
                            <a:latin typeface="Cambria Math"/>
                          </a:rPr>
                          <m:t>𝑡𝑜𝑡</m:t>
                        </m:r>
                      </m:den>
                    </m:f>
                  </m:oMath>
                </a14:m>
                <a:r>
                  <a:rPr lang="hr-HR" sz="2200" dirty="0" smtClean="0"/>
                  <a:t>(tkm/h)</a:t>
                </a:r>
              </a:p>
              <a:p>
                <a:pPr marL="0" indent="0">
                  <a:buNone/>
                </a:pPr>
                <a:endParaRPr lang="hr-HR" sz="2200" dirty="0" smtClean="0"/>
              </a:p>
              <a:p>
                <a:pPr marL="0" indent="0">
                  <a:buNone/>
                </a:pPr>
                <a:r>
                  <a:rPr lang="hr-HR" sz="22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200" dirty="0" smtClean="0"/>
                  <a:t>Wk – produktivnost teretnog vozila (kamiona),</a:t>
                </a:r>
              </a:p>
              <a:p>
                <a:pPr marL="0" indent="0">
                  <a:buNone/>
                </a:pPr>
                <a:r>
                  <a:rPr lang="hr-HR" sz="2200" dirty="0" smtClean="0"/>
                  <a:t>Wt – produktivnost vučnog vozila – tegljača,</a:t>
                </a:r>
              </a:p>
              <a:p>
                <a:pPr marL="0" indent="0">
                  <a:buNone/>
                </a:pPr>
                <a:r>
                  <a:rPr lang="hr-HR" sz="2200" dirty="0" smtClean="0"/>
                  <a:t>qk(t) – nosivost teretnog vozila (tegljača),</a:t>
                </a:r>
              </a:p>
              <a:p>
                <a:pPr marL="0" indent="0">
                  <a:buNone/>
                </a:pPr>
                <a:r>
                  <a:rPr lang="hr-HR" sz="2200" dirty="0" smtClean="0"/>
                  <a:t>γ – koeficijent iskorištenja noosivosti vozila,</a:t>
                </a:r>
              </a:p>
              <a:p>
                <a:pPr marL="0" indent="0">
                  <a:buNone/>
                </a:pPr>
                <a:r>
                  <a:rPr lang="hr-HR" sz="2200" dirty="0" smtClean="0"/>
                  <a:t>Kt – dužina vožnje s teretom</a:t>
                </a:r>
              </a:p>
              <a:p>
                <a:pPr marL="0" indent="0">
                  <a:buNone/>
                </a:pPr>
                <a:r>
                  <a:rPr lang="hr-HR" sz="2200" dirty="0" smtClean="0"/>
                  <a:t>to – vrijeme obrta</a:t>
                </a: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 cstate="print"/>
                <a:stretch>
                  <a:fillRect l="-741" t="-1081" r="-1185" b="-15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030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Stavljajući dvije prethodne formule u odnos, dobije se:</a:t>
                </a:r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𝑊𝑘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𝑊𝑡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</a:rPr>
                                <m:t>𝑞𝑘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𝐾𝑡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</a:rPr>
                                <m:t>𝑡𝑜𝑘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</a:rPr>
                                <m:t>𝑞𝑡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𝐾𝑡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</a:rPr>
                                <m:t>𝑡𝑜𝑡</m:t>
                              </m:r>
                            </m:den>
                          </m:f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𝑞𝑘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𝑡𝑜𝑡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𝑞𝑡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𝑡𝑜𝑘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Zamjenom vremena obrta teretnog vozila i tegljača njihovim izrazima, dobije se: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𝑡𝑜𝑘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𝑉𝑘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</a:rPr>
                        <m:t>𝑟𝑜𝑏</m:t>
                      </m:r>
                      <m:r>
                        <a:rPr lang="hr-HR" sz="2000" b="0" i="1" smtClean="0">
                          <a:latin typeface="Cambria Math"/>
                        </a:rPr>
                        <m:t> (</m:t>
                      </m:r>
                      <m:r>
                        <a:rPr lang="hr-HR" sz="2000" b="0" i="1" smtClean="0">
                          <a:latin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tok – vrijeme obrta kamiona,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K – daljina prijevoza,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Vk – brzina teretnog vozila (kamiona),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 rob – vrijeme utrošeno za robne operacije (ukrcaj-iskrcaj) teretnog vozila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57800"/>
              </a:xfrm>
              <a:blipFill rotWithShape="1">
                <a:blip r:embed="rId2" cstate="print"/>
                <a:stretch>
                  <a:fillRect l="-741" t="-57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030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𝑡𝑜𝑡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𝑉𝑡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</a:rPr>
                        <m:t>𝑝𝑟</m:t>
                      </m:r>
                      <m:r>
                        <a:rPr lang="hr-HR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hr-HR" sz="2000" b="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tot – vrijeme obrta tegljača,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Vt – brzina tegljača (km/h),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 pr – vrijeme potrebno za spajanje i otkapčanje prikolice i tegljača.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:r>
                  <a:rPr lang="hr-HR" sz="2000" dirty="0" smtClean="0"/>
                  <a:t>Iz ovog slijedi da je odnos produktivnost ovih dviju vrsta vozila:</a:t>
                </a:r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𝑊𝑘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𝑊𝑡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𝑞𝑘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</a:rPr>
                                    <m:t>𝑉𝑡</m:t>
                                  </m:r>
                                </m:den>
                              </m:f>
                              <m:r>
                                <a:rPr lang="hr-HR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𝑝𝑟</m:t>
                              </m:r>
                            </m:e>
                          </m:d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𝑞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r-HR" sz="2000" i="1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hr-HR" sz="2000" i="1">
                                      <a:latin typeface="Cambria Math"/>
                                    </a:rPr>
                                    <m:t>𝑉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hr-HR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hr-HR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𝑟𝑜𝑏</m:t>
                              </m:r>
                            </m:e>
                          </m:d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</a:rPr>
                                <m:t>𝑞𝑘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×2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𝑞𝑘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𝑉𝑡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</a:rPr>
                                <m:t>𝑉𝑡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𝑞𝑡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𝑟𝑜𝑏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𝑉𝑘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030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𝑊𝑘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𝑊𝑡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𝑞𝑘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×2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𝑞𝑘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𝑉𝑡</m:t>
                              </m:r>
                            </m:e>
                          </m:d>
                          <m:r>
                            <a:rPr lang="hr-HR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𝑉𝑘</m:t>
                          </m:r>
                        </m:num>
                        <m:den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𝑞𝑡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𝑟𝑜𝑏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𝑉𝑘</m:t>
                              </m:r>
                            </m:e>
                          </m:d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𝑉𝑡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𝑞𝑘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𝑉𝑘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𝑉𝑡</m:t>
                              </m:r>
                            </m:e>
                          </m:d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𝑞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𝑉𝑡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𝑟𝑜𝑏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𝑉𝑘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/>
                  <a:t>Prema tome, korištenje teretnih vozila (kamiona) racionalnije je ako 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𝑊𝑘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𝑊𝑡</m:t>
                          </m:r>
                        </m:den>
                      </m:f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Korištenje tegljača racionalnije </a:t>
                </a:r>
                <a:r>
                  <a:rPr lang="hr-HR" sz="2000" dirty="0"/>
                  <a:t>je ako 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</a:rPr>
                            <m:t>𝑊𝑘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𝑊𝑡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 smtClean="0"/>
                  <a:t>Ista racionalnost kamiona i tegljača: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𝑊𝑘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𝑊𝑡</m:t>
                          </m:r>
                        </m:den>
                      </m:f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030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"/>
                <a:ext cx="8229600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Izračun udaljenosti na kojoj je produktivnost kamiona jednaka produktivnosti tegljača:</a:t>
                </a:r>
              </a:p>
              <a:p>
                <a:pPr marL="0" indent="0"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- odnosom trajanja obrta teretnog vozila i tegljača može se odrediti dužinu prijevoza na kojoj će produktivnost rada ovih dviju vrsta vozila biti ista:</a:t>
                </a:r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𝑡𝑜𝑘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𝑡𝑜𝑡</m:t>
                          </m:r>
                        </m:den>
                      </m:f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1=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𝑉𝑘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𝑟𝑜𝑏</m:t>
                          </m:r>
                        </m:num>
                        <m:den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𝑝𝑟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𝑉𝑘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𝑟𝑜𝑏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𝑉𝑘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𝑉𝑡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5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tok – trajanje obrta kamiona,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tot – trajanje obrta tegljača.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Zamjenom njihovim vrijednosti dobije 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𝑉𝑘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𝑟𝑜𝑏</m:t>
                              </m:r>
                            </m:e>
                          </m:d>
                          <m:r>
                            <a:rPr lang="hr-HR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𝑉𝑡</m:t>
                          </m:r>
                        </m:num>
                        <m:den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</a:rPr>
                                <m:t>𝐾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𝑉𝑡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</m:e>
                          </m:d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𝑉𝑘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odnosno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𝑉𝑘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𝑟𝑜𝑏</m:t>
                          </m:r>
                        </m:e>
                      </m:d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𝑝𝑟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𝑉𝑘</m:t>
                      </m:r>
                    </m:oMath>
                  </m:oMathPara>
                </a14:m>
                <a:endParaRPr lang="hr-H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2</m:t>
                      </m:r>
                      <m:r>
                        <a:rPr lang="hr-HR" sz="2000" b="0" i="1" smtClean="0">
                          <a:latin typeface="Cambria Math"/>
                        </a:rPr>
                        <m:t>𝐾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𝑉𝑘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𝑝𝑟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𝑉𝑘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𝑉𝑘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𝑟𝑜𝑏</m:t>
                      </m:r>
                    </m:oMath>
                  </m:oMathPara>
                </a14:m>
                <a:endParaRPr lang="hr-H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2</m:t>
                      </m:r>
                      <m:r>
                        <a:rPr lang="hr-HR" sz="2000" b="0" i="1" smtClean="0">
                          <a:latin typeface="Cambria Math"/>
                        </a:rPr>
                        <m:t>𝐾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𝑉𝑡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𝑉𝑘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𝑉𝑡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𝑉𝑘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𝑝𝑟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𝑟𝑜𝑏</m:t>
                          </m:r>
                        </m:e>
                      </m:d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"/>
                <a:ext cx="8229600" cy="6324600"/>
              </a:xfrm>
              <a:blipFill rotWithShape="1">
                <a:blip r:embed="rId2" cstate="print"/>
                <a:stretch>
                  <a:fillRect l="-741" t="-48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030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CESTOVNI PROMET: PARAMETRI RADA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6042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sz="2000" dirty="0" smtClean="0"/>
                  <a:t>Iz ovog izraza može se izračunati dužina prijevoza na kojoj će transportni učinak teretnog vozila i tegljača biti isti:</a:t>
                </a:r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𝐾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𝑉𝑡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𝑉𝑘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𝑟𝑜𝑏</m:t>
                              </m:r>
                            </m:e>
                          </m:d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𝑉𝑡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𝑉𝑘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 smtClean="0"/>
                  <a:t>K – dužina prijevoza u km</a:t>
                </a:r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 smtClean="0"/>
                  <a:t>Zaključak: Učinak teretnog kamiona bit će veći na većim udaljenostima!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030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PRORAČUN POTREBNOG BROJA PRIKOLICA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329030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867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Racionalna organizacija prijevoza zahtijeva da broj priključnih vozila (prikolica – P) odgovara:</a:t>
                </a:r>
              </a:p>
              <a:p>
                <a:pPr marL="0" indent="0"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- broju motornih vozila kada ih vuku  - Pv,</a:t>
                </a:r>
              </a:p>
              <a:p>
                <a:pPr marL="0" indent="0"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- broju prikolica koje se ukrcavaju – Pu,</a:t>
                </a:r>
              </a:p>
              <a:p>
                <a:pPr marL="0" indent="0"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- broju prikolica koje se iskrcavaju – Pi</a:t>
                </a:r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 smtClean="0"/>
                  <a:t>To znači da 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𝑃𝑣</m:t>
                      </m:r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</a:rPr>
                        <m:t>𝑃𝑢</m:t>
                      </m:r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</a:rPr>
                        <m:t>𝑃𝑖</m:t>
                      </m:r>
                    </m:oMath>
                  </m:oMathPara>
                </a14:m>
                <a:endParaRPr lang="hr-HR" sz="2000" b="0" dirty="0" smtClean="0"/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Broj prikolica na ukrcaju (Pu) i iskrcaju (Pi) određuje se prema intervalu vožnje i ritmu ukrcaja i iskrcaja.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Interval vožnje (Iv) jest vrijeme koje protekne od dolaska do odlaska dva uzastopna vozila: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𝐼𝑣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𝑡𝑜𝑡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𝑉𝑡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𝑝𝑟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𝑝𝑟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𝑉𝑡</m:t>
                          </m:r>
                        </m:num>
                        <m:den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hr-HR" sz="2000" b="0" i="0" smtClean="0">
                          <a:latin typeface="Cambria Math"/>
                        </a:rPr>
                        <m:t>         </m:t>
                      </m:r>
                      <m:r>
                        <a:rPr lang="hr-HR" sz="2000" b="0" i="1" smtClean="0">
                          <a:latin typeface="Cambria Math"/>
                        </a:rPr>
                        <m:t>𝐼𝑣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𝑝𝑟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𝑉𝑡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𝑉𝑡</m:t>
                          </m:r>
                        </m:den>
                      </m:f>
                    </m:oMath>
                  </m:oMathPara>
                </a14:m>
                <a:endParaRPr lang="hr-HR" sz="20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867400"/>
              </a:xfrm>
              <a:blipFill rotWithShape="1">
                <a:blip r:embed="rId2" cstate="print"/>
                <a:stretch>
                  <a:fillRect l="-741" t="-520" r="-9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0890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tot – vrijeme obrta tegljača,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A</a:t>
                </a:r>
                <a:r>
                  <a:rPr lang="hr-HR" sz="1400" dirty="0" smtClean="0"/>
                  <a:t>T</a:t>
                </a:r>
                <a:r>
                  <a:rPr lang="hr-HR" sz="2000" dirty="0" smtClean="0"/>
                  <a:t> – broj tegljača,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Vt – brzina tegljača,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 rob – vrijeme utrošeno za robne operacije (ukrcaj/iskrcaj) teretnog vozila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tu – vrijeme ukrcaja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ti – vrijeme iskrcaja</a:t>
                </a:r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 smtClean="0"/>
                  <a:t>Vrijeme obrta tegljača iznosi: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𝑡𝑜𝑡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𝑉𝑡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</a:rPr>
                        <m:t>𝑝𝑟</m:t>
                      </m:r>
                      <m:r>
                        <a:rPr lang="hr-HR" sz="2000" b="0" i="1" smtClean="0">
                          <a:latin typeface="Cambria Math"/>
                        </a:rPr>
                        <m:t> (</m:t>
                      </m:r>
                      <m:r>
                        <a:rPr lang="hr-HR" sz="2000" b="0" i="1" smtClean="0">
                          <a:latin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t pr – vrijeme potrebno za spajanje i otpajanje prikolice i tegljača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58382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609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U slučaju ponovne vožnje na istoj relaciji u jednom smjeru, broj prikolica na ukrcaju i iskrcaju iznositi će: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𝑃𝑢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𝑟𝑜𝑏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𝑝𝑟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𝐼𝑣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</a:rPr>
                        <m:t>𝑟𝑜𝑏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𝑡𝑢</m:t>
                      </m:r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</a:rPr>
                        <m:t>𝑡𝑖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Ukupan broj prikolica za normalan rad (P) iznosit će:</a:t>
                </a:r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𝑡𝑢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𝑡𝑖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𝑝𝑟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𝐼𝑣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𝑛𝑡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𝑟𝑜𝑏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𝑝𝑟</m:t>
                          </m:r>
                        </m:num>
                        <m:den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hr-HR" sz="2000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hr-H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</a:rPr>
                                    <m:t>𝑡𝑝𝑟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𝑉𝑡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Zamjenom vrijednosti za Iv, ukupan broj prikolica dobiva se prema formuli: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𝑛𝑡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𝑟𝑜𝑏</m:t>
                                  </m:r>
                                </m:e>
                              </m:d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</m:e>
                          </m:d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</a:rPr>
                                <m:t>𝑉𝑡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n – broj vožnja za jedan obrt (</a:t>
                </a:r>
                <a:r>
                  <a:rPr lang="el-GR" sz="2000" dirty="0" smtClean="0"/>
                  <a:t>β</a:t>
                </a:r>
                <a:r>
                  <a:rPr lang="hr-HR" sz="2000" dirty="0" smtClean="0"/>
                  <a:t>=1),</a:t>
                </a:r>
              </a:p>
              <a:p>
                <a:pPr marL="0" indent="0">
                  <a:buNone/>
                </a:pPr>
                <a:r>
                  <a:rPr lang="el-GR" sz="2000" dirty="0" smtClean="0"/>
                  <a:t>β</a:t>
                </a:r>
                <a:r>
                  <a:rPr lang="hr-HR" sz="2000" dirty="0" smtClean="0"/>
                  <a:t> – koeficijent iskoristivosti prijeđenog puta.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6096000"/>
              </a:xfrm>
              <a:blipFill rotWithShape="1">
                <a:blip r:embed="rId2" cstate="print"/>
                <a:stretch>
                  <a:fillRect l="-741" t="-500" b="-12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4974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IZMJERITELJI RADA U PRIJEVOZU PUTNIKA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2178806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6172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Potreban broj autobusa za ozvršenje prijevoza u putničkom prometu može se lako odrediti ako su poznati utjecajni faktori, kao što su:</a:t>
                </a:r>
              </a:p>
              <a:p>
                <a:pPr marL="0" indent="0"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- koeficijent iskorištenja nosivosti autobusa (stupanj popunjenosti), - brzina prijevoza,  - srednja daljina putovanja,  - intenzitet kretanja vozila,  - koeficijent izmjene putnika,  - radna produktivnost autobusa.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Koeficijent iskorištenja nosivosti autobusa (</a:t>
                </a:r>
                <a:r>
                  <a:rPr lang="el-GR" sz="2000" dirty="0" smtClean="0"/>
                  <a:t>γ</a:t>
                </a:r>
                <a:r>
                  <a:rPr lang="hr-HR" sz="2000" dirty="0" smtClean="0"/>
                  <a:t>a) jest odnos ostvarenih putničkih kilometara prema mogućim:</a:t>
                </a:r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</a:rPr>
                        <m:t>γ</m:t>
                      </m:r>
                      <m:r>
                        <a:rPr lang="hr-HR" sz="2000" b="0" i="1" smtClean="0">
                          <a:latin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∑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𝑄𝑝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𝐾𝑠𝑝𝑙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𝑞𝑎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×∑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 algn="ctr">
                  <a:buNone/>
                </a:pPr>
                <a:r>
                  <a:rPr lang="hr-HR" sz="2000" dirty="0" smtClean="0"/>
                  <a:t>ili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</a:rPr>
                          <m:t>𝑈𝑝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</a:rPr>
                          <m:t>𝑞𝑎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×∑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∑Qp – broj stvarno prevezenih putnika (∑Qp=Qp1+Qp2+Qp3+...+Qpu)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qa – broj mjesta u autobusu (kapacitet)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∑K – broj prijeđenih kilometara s putnicima (∑K=K1+K2+K3+...+Kn)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Up – transportni rad u putničkim kilometrima (pkm)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Kspl – srednja daljina prijevoza jednog putnika</a:t>
                </a:r>
                <a:endParaRPr lang="hr-HR" sz="2000" dirty="0"/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6172200"/>
              </a:xfrm>
              <a:blipFill rotWithShape="1">
                <a:blip r:embed="rId2" cstate="print"/>
                <a:stretch>
                  <a:fillRect l="-741" t="-494" r="-1259" b="-5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57417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- </a:t>
            </a:r>
            <a:r>
              <a:rPr lang="hr-HR" sz="2000" b="1" dirty="0" smtClean="0">
                <a:solidFill>
                  <a:srgbClr val="FF0000"/>
                </a:solidFill>
              </a:rPr>
              <a:t>Broj mjesta za prijevoz putnika </a:t>
            </a:r>
            <a:r>
              <a:rPr lang="hr-HR" sz="2000" b="1" dirty="0" smtClean="0"/>
              <a:t>određuje se </a:t>
            </a:r>
            <a:r>
              <a:rPr lang="hr-HR" sz="2000" b="1" dirty="0" smtClean="0">
                <a:solidFill>
                  <a:srgbClr val="FF0000"/>
                </a:solidFill>
              </a:rPr>
              <a:t>brojem sjedišta i brojem registriranih mjesta za stajanje u gradskom i prigradskom prometu, a u međugradskom samo brojem sjedišta.</a:t>
            </a:r>
          </a:p>
          <a:p>
            <a:pPr marL="0" indent="0">
              <a:buNone/>
            </a:pPr>
            <a:r>
              <a:rPr lang="hr-HR" sz="2000" b="1" dirty="0" smtClean="0"/>
              <a:t>- Stupanj popunjenosti može se izračunati i iz </a:t>
            </a:r>
            <a:r>
              <a:rPr lang="hr-HR" sz="2000" b="1" dirty="0" smtClean="0">
                <a:solidFill>
                  <a:srgbClr val="FF0000"/>
                </a:solidFill>
              </a:rPr>
              <a:t>odnosa broja putnika u autobusu i njegova kapaciteta (rezultat nije siguran jer se tijekom vožnje mijenja broj putnika)</a:t>
            </a:r>
            <a:r>
              <a:rPr lang="hr-HR" sz="2000" b="1" dirty="0" err="1" smtClean="0">
                <a:solidFill>
                  <a:srgbClr val="FF0000"/>
                </a:solidFill>
              </a:rPr>
              <a:t>.Što</a:t>
            </a:r>
            <a:r>
              <a:rPr lang="hr-HR" sz="2000" b="1" dirty="0" smtClean="0">
                <a:solidFill>
                  <a:srgbClr val="FF0000"/>
                </a:solidFill>
              </a:rPr>
              <a:t> je koeficijent iskoristivosti mjesta manji, veća je udobnost putovanja, ali je manja ekonomičnost rada vozila.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- Brzina putovanja </a:t>
            </a:r>
            <a:r>
              <a:rPr lang="hr-HR" sz="2000" b="1" dirty="0" smtClean="0"/>
              <a:t>u prijevozu putnika određuje se odnosom dužine prijevoza i vremena vožnje, ili vremena vožnje sa svim usputnim zadržavanjima zbog ukrcavanja putnika i drugih razloga. Brzina prijevoza također se može odrediti odnosom dužine prijevoza i ukupnog vremena na radu. 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- Ukupno vrijeme na radu čini vrijeme vožnje, usputno zadržavanje, zadržavanje zbog smjene vozača, vrijeme za tehničke potrebe vozila, vrijeme za sastavljanje dokumenata, i</a:t>
            </a:r>
            <a:r>
              <a:rPr lang="hr-HR" sz="2000" b="1" dirty="0" smtClean="0"/>
              <a:t> dr. Ta se brzina naziva </a:t>
            </a:r>
            <a:r>
              <a:rPr lang="hr-HR" sz="2000" b="1" i="1" dirty="0" smtClean="0">
                <a:solidFill>
                  <a:srgbClr val="FF0000"/>
                </a:solidFill>
              </a:rPr>
              <a:t>komercijalna ili eksploatacijska </a:t>
            </a:r>
            <a:r>
              <a:rPr lang="hr-HR" sz="2000" b="1" dirty="0" smtClean="0">
                <a:solidFill>
                  <a:srgbClr val="FF0000"/>
                </a:solidFill>
              </a:rPr>
              <a:t>brzina. U dobroj organizaciji prijevoza razlika između pojedinih brzina treba biti što manja. Tako primjerice komercijalna brzina treba biti nešto manja od prometne brzine.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247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𝑉𝑠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∑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𝑡𝑣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𝑡𝑠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 (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𝑘𝑚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Vs – srednja prometna brzina,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∑K – ukupan broj prijeđenih kilometara na radu (dvostruka dužina linije L u linijskom prometu),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tv – vrijeme vožnje izmežu postaja, 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ts – ukupno vrijeme zadržavanja na usputnim postajama.</a:t>
                </a:r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𝑉𝑒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𝑉𝑠</m:t>
                      </m:r>
                    </m:oMath>
                  </m:oMathPara>
                </a14:m>
                <a:endParaRPr lang="hr-H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Ve – komercijalna ili eksploatacijska brzina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𝑉𝑒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𝑡𝑜</m:t>
                          </m:r>
                        </m:den>
                      </m:f>
                    </m:oMath>
                  </m:oMathPara>
                </a14:m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2" cstate="print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47947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Srednja daljina prijevoza putnika zavisi od smještaja, proizvodnih, potrošačkih, društvenih, stambenih i drugih centara u naseljenom mjestu ili u nekom širem području.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Srednja daljina putovanja se, u pravilu, dobiva anketiranjem putnika i drugim metodama snimanja putničkog prometa. Ta se dužina dobiva i odnosom ostvarenog rada u putničkom prometu (Up) i broja prevezenih putnika (∑Qp):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𝐾𝑠𝑝𝑙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𝑈𝑝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∑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𝑄𝑝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Kspl – srednja daljina putovanja, odnosno prijevoza jednog putnika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Srednja daljina putovanja putnika zavisi od površine grada: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𝐾𝑠𝑝𝑙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≅1,2+0,17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rad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 smtClean="0"/>
                  <a:t>gdje je F – površina grada u km²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2" cstate="print"/>
                <a:stretch>
                  <a:fillRect l="-741" t="-597" r="-125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6124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CESTOVNI PROMET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 smtClean="0"/>
              <a:t>Cestovni promet može se podijeliti </a:t>
            </a:r>
            <a:r>
              <a:rPr lang="hr-HR" sz="2000" b="1" dirty="0" smtClean="0">
                <a:solidFill>
                  <a:srgbClr val="FF0000"/>
                </a:solidFill>
              </a:rPr>
              <a:t>prema namjeni, teritorijalnom obilježju i prema načinu organiziranja.</a:t>
            </a:r>
          </a:p>
          <a:p>
            <a:pPr marL="0" indent="0">
              <a:buNone/>
            </a:pPr>
            <a:r>
              <a:rPr lang="hr-HR" sz="2000" b="1" dirty="0" smtClean="0"/>
              <a:t>Prema namjeni: </a:t>
            </a:r>
            <a:r>
              <a:rPr lang="hr-HR" sz="2000" b="1" dirty="0" smtClean="0">
                <a:solidFill>
                  <a:srgbClr val="FF0000"/>
                </a:solidFill>
              </a:rPr>
              <a:t>javni promet za opće društvene potrebe </a:t>
            </a:r>
            <a:r>
              <a:rPr lang="hr-HR" sz="2000" b="1" dirty="0" smtClean="0"/>
              <a:t>i </a:t>
            </a:r>
            <a:r>
              <a:rPr lang="hr-HR" sz="2000" b="1" dirty="0" smtClean="0">
                <a:solidFill>
                  <a:srgbClr val="FF0000"/>
                </a:solidFill>
              </a:rPr>
              <a:t>prijevoz za vlastite potrebe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Javni cestovni prijevoz </a:t>
            </a:r>
            <a:r>
              <a:rPr lang="hr-HR" sz="2000" b="1" dirty="0" smtClean="0"/>
              <a:t>obuhvaća prijevoz osoba i stvari (svi tereti), a može ga koristiti svatko pod jednakim uvjetima. </a:t>
            </a:r>
            <a:r>
              <a:rPr lang="hr-HR" sz="2000" b="1" dirty="0" smtClean="0">
                <a:solidFill>
                  <a:srgbClr val="FF0000"/>
                </a:solidFill>
              </a:rPr>
              <a:t>Prijevoz za vlastite potrebe </a:t>
            </a:r>
            <a:r>
              <a:rPr lang="hr-HR" sz="2000" b="1" dirty="0" smtClean="0"/>
              <a:t>vrši se zbog zadovoljenja potreba vlasnika vozila, bilo u društvenom, bilo u privatnom sektoru (vozni parkovi poduzeća, društvenih organa, motorna vozila građanskih osoba i slično).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Prema teritorijalnom obilježju</a:t>
            </a:r>
            <a:r>
              <a:rPr lang="hr-HR" sz="2000" b="1" dirty="0" smtClean="0"/>
              <a:t>, cestovni promet može biti </a:t>
            </a:r>
            <a:r>
              <a:rPr lang="hr-HR" sz="2000" b="1" dirty="0" smtClean="0">
                <a:solidFill>
                  <a:srgbClr val="FF0000"/>
                </a:solidFill>
              </a:rPr>
              <a:t>unutrašnji i međunarodni.</a:t>
            </a:r>
            <a:r>
              <a:rPr lang="hr-HR" sz="2000" b="1" dirty="0" smtClean="0"/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Unutrašnji promet </a:t>
            </a:r>
            <a:r>
              <a:rPr lang="hr-HR" sz="2000" b="1" dirty="0" smtClean="0"/>
              <a:t>vrši se unutar teritorija jedne zemlje, i obično se dijeli </a:t>
            </a:r>
            <a:r>
              <a:rPr lang="hr-HR" sz="2000" b="1" dirty="0" smtClean="0">
                <a:solidFill>
                  <a:srgbClr val="FF0000"/>
                </a:solidFill>
              </a:rPr>
              <a:t>na gradski, međugradski i prigradski</a:t>
            </a:r>
            <a:r>
              <a:rPr lang="hr-HR" sz="2000" b="1" dirty="0" smtClean="0"/>
              <a:t>. 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Prema načinu organiziranja</a:t>
            </a:r>
            <a:r>
              <a:rPr lang="hr-HR" sz="2000" b="1" dirty="0" smtClean="0"/>
              <a:t>, cestovni prijevoz može biti </a:t>
            </a:r>
            <a:r>
              <a:rPr lang="hr-HR" sz="2000" b="1" dirty="0" smtClean="0">
                <a:solidFill>
                  <a:srgbClr val="FF0000"/>
                </a:solidFill>
              </a:rPr>
              <a:t>linijski i slobodan </a:t>
            </a:r>
            <a:r>
              <a:rPr lang="hr-HR" sz="2000" b="1" dirty="0" smtClean="0"/>
              <a:t>(od slučaja do slučaja). </a:t>
            </a:r>
            <a:r>
              <a:rPr lang="hr-HR" sz="2000" b="1" dirty="0" smtClean="0">
                <a:solidFill>
                  <a:srgbClr val="FF0000"/>
                </a:solidFill>
              </a:rPr>
              <a:t>Linijski transport </a:t>
            </a:r>
            <a:r>
              <a:rPr lang="hr-HR" sz="2000" b="1" dirty="0" smtClean="0"/>
              <a:t>obavlja se po utvrđenom redu vožnje i tarifama. On može biti stalan i sezonski. </a:t>
            </a:r>
            <a:r>
              <a:rPr lang="hr-HR" sz="2000" b="1" dirty="0" smtClean="0">
                <a:solidFill>
                  <a:srgbClr val="FF0000"/>
                </a:solidFill>
              </a:rPr>
              <a:t>Slobodan transport </a:t>
            </a:r>
            <a:r>
              <a:rPr lang="hr-HR" sz="2000" b="1" dirty="0" smtClean="0"/>
              <a:t>jest takav način prijevoza gdje se svi elementi prijevoza-vožnje posebno ugovaraju (vrijeme, kapacitet, smjer, cijena, i slično). Njime se uglavnom vrši prijevoz robe, a povremeno i putnika (izleti, ...).</a:t>
            </a:r>
            <a:endParaRPr lang="hr-HR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"/>
                <a:ext cx="8229600" cy="6705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Intenzitet prijevoza (učestalost prijevoza) određuje se brojem vozila koja prođu jednom postajom u toku jednog sata ili jednog dana i u jednom smjeru. Taj se faktor određuje na temelju planiranih potreba za prevoženjem ili odnosom broja vozila u radu i trajanja (vremena) obrta.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𝐼𝑝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𝐴𝑟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𝑡𝑜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</a:rPr>
                                <m:t>𝑣𝑜𝑧𝑖𝑙𝑎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r-HR" sz="2000" b="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Ip – intenzitet prijevoza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Ar – broj vozila u radu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to – vrijeme (trajanje) obrta vozila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:r>
                  <a:rPr lang="hr-HR" sz="2000" dirty="0" smtClean="0"/>
                  <a:t>Ako se vrijeme (trajanje) obrta zamijeni izrazom: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𝑡𝑜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𝑉𝑒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Intenzitet prijevoza bit će: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𝐼𝑝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</a:rPr>
                            <m:t>𝐴𝑟</m:t>
                          </m:r>
                        </m:num>
                        <m:den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</a:rPr>
                                <m:t>𝑉𝑒</m:t>
                              </m:r>
                            </m:den>
                          </m:f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𝐴𝑟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𝑉𝑒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Ve – eksploatacijska (komercijalna) brzina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2L – dužina linije u oba smjera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"/>
                <a:ext cx="8229600" cy="6705600"/>
              </a:xfrm>
              <a:blipFill rotWithShape="1">
                <a:blip r:embed="rId2" cstate="print"/>
                <a:stretch>
                  <a:fillRect l="-741" t="-455" r="-889" b="-118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17284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09600"/>
                <a:ext cx="8229600" cy="6172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Koeficijent izmjene putnika (</a:t>
                </a:r>
                <a:r>
                  <a:rPr lang="el-GR" sz="2000" dirty="0"/>
                  <a:t>η</a:t>
                </a:r>
                <a:r>
                  <a:rPr lang="hr-HR" sz="2000" dirty="0" smtClean="0"/>
                  <a:t>sm) izražava se odnosom dužine linije (L) i srednje daljine prijevoza (Kspl). Može se izraziti i odnosom broja prevezenih putnika i stvarnog broja putnika u vozilu: 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</a:rPr>
                      <m:t>              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</a:rPr>
                      <m:t>η</m:t>
                    </m:r>
                    <m:r>
                      <a:rPr lang="hr-HR" sz="2000" b="0" i="1" smtClean="0">
                        <a:latin typeface="Cambria Math"/>
                      </a:rPr>
                      <m:t>𝑠𝑚</m:t>
                    </m:r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</a:rPr>
                          <m:t>𝐾𝑠𝑝𝑙</m:t>
                        </m:r>
                      </m:den>
                    </m:f>
                  </m:oMath>
                </a14:m>
                <a:r>
                  <a:rPr lang="hr-HR" sz="2000" dirty="0" smtClean="0"/>
                  <a:t>	                   ili</a:t>
                </a:r>
                <a14:m>
                  <m:oMath xmlns:m="http://schemas.openxmlformats.org/officeDocument/2006/math">
                    <m:r>
                      <a:rPr lang="hr-HR" sz="2000" b="0" i="0" smtClean="0">
                        <a:latin typeface="Cambria Math"/>
                      </a:rPr>
                      <m:t>                                       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</a:rPr>
                      <m:t>η</m:t>
                    </m:r>
                    <m:r>
                      <a:rPr lang="hr-HR" sz="2000" b="0" i="1" smtClean="0">
                        <a:latin typeface="Cambria Math"/>
                      </a:rPr>
                      <m:t>𝑠𝑚</m:t>
                    </m:r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</a:rPr>
                          <m:t>𝑄𝑝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</a:rPr>
                          <m:t>𝑞𝑎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hr-HR" sz="105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Qp – broj stvarno prevezenih putnika, 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qa – kapacitet autobusa,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γa – koeficijent iskoristivosti autobusa.</a:t>
                </a:r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:r>
                  <a:rPr lang="hr-HR" sz="2000" dirty="0" smtClean="0"/>
                  <a:t>Radna produktivnost autobusa (Wp) mjeri se brojem prevezenih putnika u jednom satu, te iznosi: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𝑊𝑝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𝑞𝑎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𝑡𝑣𝑝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𝑝𝑢𝑡𝑛𝑖𝑘𝑎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qa – kapacitet autobusa,</a:t>
                </a:r>
              </a:p>
              <a:p>
                <a:pPr marL="0" indent="0">
                  <a:buNone/>
                </a:pPr>
                <a:r>
                  <a:rPr lang="hr-HR" sz="2000" dirty="0"/>
                  <a:t>γa – koeficijent iskoristivosti </a:t>
                </a:r>
                <a:r>
                  <a:rPr lang="hr-HR" sz="2000" dirty="0" smtClean="0"/>
                  <a:t>autobusa,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tvp – vrijeme putovanja jednog putnika.</a:t>
                </a:r>
              </a:p>
              <a:p>
                <a:pPr marL="0" indent="0">
                  <a:buNone/>
                </a:pPr>
                <a:endParaRPr lang="hr-HR" sz="2000" dirty="0" smtClean="0"/>
              </a:p>
              <a:p>
                <a:pPr marL="0" indent="0">
                  <a:buNone/>
                </a:pP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09600"/>
                <a:ext cx="8229600" cy="6172200"/>
              </a:xfrm>
              <a:blipFill rotWithShape="1">
                <a:blip r:embed="rId2" cstate="print"/>
                <a:stretch>
                  <a:fillRect l="-815" t="-494" b="-157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26849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Zamjenom vrijednosti izraza tvp: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𝑡𝑣𝑝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𝐾𝑠𝑝𝑙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𝑉𝑒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dobiva 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𝑊𝑝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𝑞𝑎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𝑡𝑣𝑝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</a:rPr>
                            <m:t>𝑞𝑎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f>
                            <m:fPr>
                              <m:ctrlPr>
                                <a:rPr lang="hr-HR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𝐾𝑠𝑝𝑙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𝑉𝑒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odnosno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𝑊𝑝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</a:rPr>
                            <m:t>𝑞𝑎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hr-HR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𝑉𝑒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𝐾𝑠𝑝𝑙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tvp – vrijeme putovanja jednog putnika,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Kspl – srednji put jednog putnika,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Ve – eksploatacijska brzina (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/>
                      </a:rPr>
                      <m:t>𝑉𝑒</m:t>
                    </m:r>
                    <m:r>
                      <a:rPr lang="hr-H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</a:rPr>
                          <m:t>2</m:t>
                        </m:r>
                        <m:r>
                          <a:rPr lang="hr-HR" sz="20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</a:rPr>
                          <m:t>𝑡𝑜</m:t>
                        </m:r>
                      </m:den>
                    </m:f>
                  </m:oMath>
                </a14:m>
                <a:r>
                  <a:rPr lang="hr-HR" sz="2000" dirty="0" smtClean="0"/>
                  <a:t>)</a:t>
                </a:r>
                <a:endParaRPr lang="hr-HR" sz="2000" dirty="0"/>
              </a:p>
              <a:p>
                <a:pPr marL="0" indent="0">
                  <a:buNone/>
                </a:pPr>
                <a:endParaRPr lang="hr-HR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 cstate="print"/>
                <a:stretch>
                  <a:fillRect l="-741" t="-61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56374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6400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Veličina transportnog rada autobusa (Up) dobije se množenjem broja prevezenih putnika i srednjeg puta jednog putnika: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𝑈𝑝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𝑄𝑝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𝐾𝑠𝑝𝑙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ili pomoću koeficijenta izmjene putnika (</a:t>
                </a:r>
                <a:r>
                  <a:rPr lang="el-GR" sz="2000" dirty="0"/>
                  <a:t>η</a:t>
                </a:r>
                <a:r>
                  <a:rPr lang="hr-HR" sz="2000" dirty="0"/>
                  <a:t>sm):</a:t>
                </a:r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𝑈𝑝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𝑄𝑝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𝑠𝑚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𝑝𝑘𝑚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Ako su poznate vrijednosti vremena rada i prometne brzine autobusa, veličina transportnog rada dobije se na sljedeći način:</a:t>
                </a:r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𝑈𝑝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</a:rPr>
                        <m:t>𝐻𝑟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𝑉𝑠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𝑞𝑎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𝑝𝑘𝑚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Broj prevezenih putnika </a:t>
                </a:r>
                <a:r>
                  <a:rPr lang="hr-HR" sz="2000" smtClean="0"/>
                  <a:t>bit </a:t>
                </a:r>
                <a:r>
                  <a:rPr lang="hr-HR" sz="2000" smtClean="0"/>
                  <a:t>će:</a:t>
                </a:r>
                <a:endParaRPr lang="hr-HR" sz="2000" dirty="0" smtClean="0"/>
              </a:p>
              <a:p>
                <a:pPr marL="0" indent="0">
                  <a:buNone/>
                </a:pPr>
                <a:endParaRPr lang="hr-HR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𝑄𝑝</m:t>
                      </m:r>
                      <m:r>
                        <a:rPr lang="hr-HR" sz="2000" b="0" i="1" smtClean="0">
                          <a:latin typeface="Cambria Math"/>
                        </a:rPr>
                        <m:t>=24×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𝐴𝐷𝑟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ρ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𝑊𝑝</m:t>
                      </m:r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Adr – radni autodani,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ρ – koeficijent iskoristivosti radnog vremena (Hr/24),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β – koeficijent iskoristivosti prijeđenog puta,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Wp – radna produktivnost autobusa.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6400800"/>
              </a:xfrm>
              <a:blipFill rotWithShape="1">
                <a:blip r:embed="rId2" cstate="print"/>
                <a:stretch>
                  <a:fillRect l="-741" t="-952" r="-1037" b="-1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68803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7060"/>
                <a:ext cx="8229600" cy="6705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r-HR" sz="2000" dirty="0" smtClean="0"/>
                  <a:t>Zamjenom vrijednosti za radnu produktivnost autobusa (Wp) dobiva se novi izraz vezan za broj obrta, koji upućuje da će broj prevezenih putnika ovisiti o:</a:t>
                </a:r>
              </a:p>
              <a:p>
                <a:pPr marL="0" indent="0">
                  <a:buNone/>
                </a:pPr>
                <a:r>
                  <a:rPr lang="hr-HR" sz="2000" dirty="0"/>
                  <a:t> </a:t>
                </a:r>
                <a:r>
                  <a:rPr lang="hr-HR" sz="2000" dirty="0" smtClean="0"/>
                  <a:t>- broju vozila na radu (Ar), - iskoristivosti radnog dana (</a:t>
                </a:r>
                <a:r>
                  <a:rPr lang="el-GR" sz="2000" dirty="0" smtClean="0"/>
                  <a:t>ρ</a:t>
                </a:r>
                <a:r>
                  <a:rPr lang="hr-HR" sz="2000" dirty="0" smtClean="0"/>
                  <a:t>), - iskoristivosti prijeđenog puta (</a:t>
                </a:r>
                <a:r>
                  <a:rPr lang="el-GR" sz="2000" dirty="0" smtClean="0"/>
                  <a:t>β</a:t>
                </a:r>
                <a:r>
                  <a:rPr lang="hr-HR" sz="2000" dirty="0" smtClean="0"/>
                  <a:t>), - stupnju popunjenosti autobusa (</a:t>
                </a:r>
                <a:r>
                  <a:rPr lang="el-GR" sz="2000" dirty="0" smtClean="0"/>
                  <a:t>γ</a:t>
                </a:r>
                <a:r>
                  <a:rPr lang="hr-HR" sz="2000" dirty="0" smtClean="0"/>
                  <a:t>a), - koeficijentu izmjene putnika (</a:t>
                </a:r>
                <a:r>
                  <a:rPr lang="el-GR" sz="2000" dirty="0" smtClean="0"/>
                  <a:t>η</a:t>
                </a:r>
                <a:r>
                  <a:rPr lang="hr-HR" sz="2000" dirty="0" smtClean="0"/>
                  <a:t>sm), - nosivosti jednog autobusa (Q), - brzini (V), - dužini linije u kilometrima (L), - vremenu vožnje (t).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Na temelju svih navedenih faktora može se izračunati potreban broj autobusa (Ar), koji nadalje ovisi o opsegu rada, veličini autobusa, i drugih tehničko-eksploatacijskih osobina, uvjeta u prometu (stanju prometnica i prometa na njima), dužini radnog dana, brzini kretanja vozila, te drugih izmjeritelja rada:</a:t>
                </a:r>
              </a:p>
              <a:p>
                <a:pPr marL="0" indent="0">
                  <a:buNone/>
                </a:pPr>
                <a:endParaRPr lang="hr-HR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𝐴𝑟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𝑄𝑝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𝐾𝑠𝑝𝑙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</a:rPr>
                            <m:t>𝐷𝑟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𝐻𝑟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𝑉𝑒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𝑞𝑎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𝑠𝑚</m:t>
                          </m:r>
                        </m:den>
                      </m:f>
                    </m:oMath>
                  </m:oMathPara>
                </a14:m>
                <a:endParaRPr lang="hr-HR" sz="2000" b="0" dirty="0" smtClean="0"/>
              </a:p>
              <a:p>
                <a:pPr marL="0" indent="0">
                  <a:buNone/>
                </a:pPr>
                <a:endParaRPr lang="hr-HR" sz="400" b="0" dirty="0" smtClean="0"/>
              </a:p>
              <a:p>
                <a:pPr marL="0" indent="0">
                  <a:buNone/>
                </a:pPr>
                <a:r>
                  <a:rPr lang="hr-HR" sz="1900" dirty="0" smtClean="0"/>
                  <a:t>Dr – broj radnih dana u nekom razdoblju prijevoza,</a:t>
                </a:r>
              </a:p>
              <a:p>
                <a:pPr marL="0" indent="0">
                  <a:buNone/>
                </a:pPr>
                <a:r>
                  <a:rPr lang="hr-HR" sz="1900" dirty="0" smtClean="0"/>
                  <a:t>Qp – broj prevezenih putnika,</a:t>
                </a:r>
              </a:p>
              <a:p>
                <a:pPr marL="0" indent="0">
                  <a:buNone/>
                </a:pPr>
                <a:r>
                  <a:rPr lang="hr-HR" sz="1900" dirty="0" smtClean="0"/>
                  <a:t>Kspl – srednji put jednog putnika,</a:t>
                </a:r>
              </a:p>
              <a:p>
                <a:pPr marL="0" indent="0">
                  <a:buNone/>
                </a:pPr>
                <a:r>
                  <a:rPr lang="hr-HR" sz="1900" dirty="0" smtClean="0"/>
                  <a:t>Hr – vrijeme rada autobusa,</a:t>
                </a:r>
              </a:p>
              <a:p>
                <a:pPr marL="0" indent="0">
                  <a:buNone/>
                </a:pPr>
                <a:r>
                  <a:rPr lang="hr-HR" sz="1900" dirty="0" smtClean="0"/>
                  <a:t>Ve – eksploatacijska brzina</a:t>
                </a:r>
              </a:p>
              <a:p>
                <a:pPr marL="0" indent="0">
                  <a:buNone/>
                </a:pPr>
                <a:r>
                  <a:rPr lang="hr-HR" sz="1900" dirty="0" smtClean="0"/>
                  <a:t>qa – broj mjesta u autobusu</a:t>
                </a:r>
              </a:p>
              <a:p>
                <a:pPr marL="0" indent="0">
                  <a:buNone/>
                </a:pPr>
                <a:r>
                  <a:rPr lang="hr-HR" sz="1900" dirty="0" smtClean="0"/>
                  <a:t>γ – koeficijent iskorištenja nosivosti autobusa</a:t>
                </a:r>
              </a:p>
              <a:p>
                <a:pPr marL="0" indent="0">
                  <a:buNone/>
                </a:pPr>
                <a:r>
                  <a:rPr lang="hr-HR" sz="1900" dirty="0" smtClean="0"/>
                  <a:t>ηsm – koeficijent smjenjivanja putnika na liniji.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7060"/>
                <a:ext cx="8229600" cy="6705600"/>
              </a:xfrm>
              <a:blipFill rotWithShape="1">
                <a:blip r:embed="rId2" cstate="print"/>
                <a:stretch>
                  <a:fillRect l="-815" t="-455" r="-519" b="-35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50604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CESTOVNA MOTORNA VOZILA – tehnički parametri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3973028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sz="2000" b="1" u="sng" dirty="0" smtClean="0">
                <a:solidFill>
                  <a:srgbClr val="FF0000"/>
                </a:solidFill>
              </a:rPr>
              <a:t>Najmanja specifična snaga motora:</a:t>
            </a:r>
          </a:p>
          <a:p>
            <a:r>
              <a:rPr lang="hr-HR" sz="2000" b="1" dirty="0" smtClean="0"/>
              <a:t>za automobile, kombi vozila i motocikle: </a:t>
            </a:r>
            <a:r>
              <a:rPr lang="hr-HR" sz="2000" b="1" dirty="0" smtClean="0">
                <a:solidFill>
                  <a:srgbClr val="FF0000"/>
                </a:solidFill>
              </a:rPr>
              <a:t>14,72 kW/t;</a:t>
            </a:r>
          </a:p>
          <a:p>
            <a:r>
              <a:rPr lang="hr-HR" sz="2000" b="1" dirty="0" smtClean="0"/>
              <a:t>za autobuse </a:t>
            </a:r>
            <a:r>
              <a:rPr lang="hr-HR" sz="2000" b="1" dirty="0" smtClean="0">
                <a:solidFill>
                  <a:srgbClr val="FF0000"/>
                </a:solidFill>
              </a:rPr>
              <a:t>8,83 kW/t;</a:t>
            </a:r>
          </a:p>
          <a:p>
            <a:r>
              <a:rPr lang="hr-HR" sz="2000" b="1" dirty="0" smtClean="0"/>
              <a:t>za teretna vozila 7,36 kW/t;</a:t>
            </a:r>
          </a:p>
          <a:p>
            <a:r>
              <a:rPr lang="hr-HR" sz="2000" b="1" dirty="0" smtClean="0"/>
              <a:t>za teretna vučna vozila i autobuse s priključnim vozilom </a:t>
            </a:r>
            <a:r>
              <a:rPr lang="hr-HR" sz="2000" b="1" dirty="0" smtClean="0">
                <a:solidFill>
                  <a:srgbClr val="FF0000"/>
                </a:solidFill>
              </a:rPr>
              <a:t>4,41 kW/t.</a:t>
            </a:r>
          </a:p>
          <a:p>
            <a:pPr marL="0" indent="0">
              <a:buNone/>
            </a:pPr>
            <a:endParaRPr lang="hr-HR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u="sng" dirty="0" smtClean="0">
                <a:solidFill>
                  <a:srgbClr val="FF0000"/>
                </a:solidFill>
              </a:rPr>
              <a:t>Najveće dopuštene dimenzije</a:t>
            </a:r>
            <a:r>
              <a:rPr lang="hr-HR" sz="2000" b="1" u="sng" dirty="0" smtClean="0"/>
              <a:t>:</a:t>
            </a:r>
          </a:p>
          <a:p>
            <a:r>
              <a:rPr lang="hr-HR" sz="2000" b="1" dirty="0" smtClean="0"/>
              <a:t>motorna vozila 12,0 m;</a:t>
            </a:r>
          </a:p>
          <a:p>
            <a:r>
              <a:rPr lang="hr-HR" sz="2000" b="1" dirty="0" smtClean="0"/>
              <a:t>priključno vozilo s rudom </a:t>
            </a:r>
            <a:r>
              <a:rPr lang="hr-HR" sz="2000" b="1" dirty="0" smtClean="0">
                <a:solidFill>
                  <a:srgbClr val="FF0000"/>
                </a:solidFill>
              </a:rPr>
              <a:t>12,0 m</a:t>
            </a:r>
            <a:r>
              <a:rPr lang="hr-HR" sz="2000" b="1" dirty="0" smtClean="0"/>
              <a:t>;</a:t>
            </a:r>
          </a:p>
          <a:p>
            <a:r>
              <a:rPr lang="hr-HR" sz="2000" b="1" dirty="0" smtClean="0"/>
              <a:t>tegljač s prikolicom </a:t>
            </a:r>
            <a:r>
              <a:rPr lang="hr-HR" sz="2000" b="1" dirty="0" smtClean="0">
                <a:solidFill>
                  <a:srgbClr val="FF0000"/>
                </a:solidFill>
              </a:rPr>
              <a:t>16,5 m;</a:t>
            </a:r>
          </a:p>
          <a:p>
            <a:r>
              <a:rPr lang="hr-HR" sz="2000" b="1" dirty="0" smtClean="0"/>
              <a:t>vučno vozilo s prikolicom </a:t>
            </a:r>
            <a:r>
              <a:rPr lang="hr-HR" sz="2000" b="1" dirty="0" smtClean="0">
                <a:solidFill>
                  <a:srgbClr val="FF0000"/>
                </a:solidFill>
              </a:rPr>
              <a:t>18,35 m</a:t>
            </a:r>
            <a:r>
              <a:rPr lang="hr-HR" sz="2000" b="1" dirty="0" smtClean="0"/>
              <a:t>;</a:t>
            </a:r>
          </a:p>
          <a:p>
            <a:r>
              <a:rPr lang="hr-HR" sz="2000" b="1" dirty="0" smtClean="0"/>
              <a:t>zglobni autobus </a:t>
            </a:r>
            <a:r>
              <a:rPr lang="hr-HR" sz="2000" b="1" dirty="0" smtClean="0">
                <a:solidFill>
                  <a:srgbClr val="FF0000"/>
                </a:solidFill>
              </a:rPr>
              <a:t>18,0 m.</a:t>
            </a:r>
          </a:p>
          <a:p>
            <a:pPr marL="0" indent="0">
              <a:buNone/>
            </a:pPr>
            <a:endParaRPr lang="hr-HR" sz="2000" dirty="0"/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u="sng" dirty="0" smtClean="0"/>
              <a:t>Najveća dopuštena širina u RH iznosi </a:t>
            </a:r>
            <a:r>
              <a:rPr lang="hr-HR" sz="2000" b="1" u="sng" dirty="0" smtClean="0">
                <a:solidFill>
                  <a:srgbClr val="FF0000"/>
                </a:solidFill>
              </a:rPr>
              <a:t>2,55 m</a:t>
            </a:r>
            <a:r>
              <a:rPr lang="hr-HR" sz="2000" b="1" u="sng" dirty="0" smtClean="0"/>
              <a:t>, a najveća dopuštena visina u RH iznosi  </a:t>
            </a:r>
            <a:r>
              <a:rPr lang="hr-HR" sz="2000" b="1" u="sng" dirty="0" smtClean="0">
                <a:solidFill>
                  <a:srgbClr val="FF0000"/>
                </a:solidFill>
              </a:rPr>
              <a:t>4 m</a:t>
            </a:r>
            <a:r>
              <a:rPr lang="hr-HR" sz="2000" b="1" u="sng" dirty="0" smtClean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56160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172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sz="2400" b="1" u="sng" dirty="0" smtClean="0">
                <a:solidFill>
                  <a:srgbClr val="FF0000"/>
                </a:solidFill>
              </a:rPr>
              <a:t>Najveće dopuštene mase vozila na motorni pogon ili skupa vozila:</a:t>
            </a:r>
          </a:p>
          <a:p>
            <a:r>
              <a:rPr lang="hr-HR" sz="2400" b="1" dirty="0" smtClean="0"/>
              <a:t>dvoosovinska prikolica </a:t>
            </a:r>
            <a:r>
              <a:rPr lang="hr-HR" sz="2400" b="1" dirty="0" smtClean="0">
                <a:solidFill>
                  <a:srgbClr val="FF0000"/>
                </a:solidFill>
              </a:rPr>
              <a:t>18 t;</a:t>
            </a:r>
          </a:p>
          <a:p>
            <a:r>
              <a:rPr lang="hr-HR" sz="2400" b="1" dirty="0" smtClean="0"/>
              <a:t>troosovinska prikolica </a:t>
            </a:r>
            <a:r>
              <a:rPr lang="hr-HR" sz="2400" b="1" dirty="0" smtClean="0">
                <a:solidFill>
                  <a:srgbClr val="FF0000"/>
                </a:solidFill>
              </a:rPr>
              <a:t>24 t;</a:t>
            </a:r>
          </a:p>
          <a:p>
            <a:r>
              <a:rPr lang="hr-HR" sz="2400" b="1" dirty="0" smtClean="0"/>
              <a:t>troosovinsko motorno vozilo s dvo- i troosovinskom poluprikolicom </a:t>
            </a:r>
            <a:r>
              <a:rPr lang="hr-HR" sz="2400" b="1" dirty="0" smtClean="0">
                <a:solidFill>
                  <a:srgbClr val="FF0000"/>
                </a:solidFill>
              </a:rPr>
              <a:t>40 t;</a:t>
            </a:r>
          </a:p>
          <a:p>
            <a:r>
              <a:rPr lang="hr-HR" sz="2400" b="1" dirty="0" smtClean="0"/>
              <a:t>dvoosovinski tegljač s dvo- ili troosovinskom poluprikolicom </a:t>
            </a:r>
            <a:r>
              <a:rPr lang="hr-HR" sz="2400" b="1" dirty="0" smtClean="0">
                <a:solidFill>
                  <a:srgbClr val="FF0000"/>
                </a:solidFill>
              </a:rPr>
              <a:t>40 t;</a:t>
            </a:r>
          </a:p>
          <a:p>
            <a:r>
              <a:rPr lang="hr-HR" sz="2400" b="1" dirty="0" smtClean="0"/>
              <a:t>troosovinski tegljač s dvo- ili troosovinskom poluprikolicom jada prevozi 40-stopni ISO kontejner kao kombiniranu prijevoznu jedinicu </a:t>
            </a:r>
            <a:r>
              <a:rPr lang="hr-HR" sz="2400" b="1" dirty="0" smtClean="0">
                <a:solidFill>
                  <a:srgbClr val="FF0000"/>
                </a:solidFill>
              </a:rPr>
              <a:t>44 t;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rgbClr val="FF0000"/>
                </a:solidFill>
              </a:rPr>
              <a:t>   - Ukupna masa prikolice ne smije biti veća od ukupne mase vučnog vozila za više od 50%.</a:t>
            </a:r>
          </a:p>
          <a:p>
            <a:pPr marL="0" indent="0">
              <a:buNone/>
            </a:pPr>
            <a:endParaRPr lang="hr-HR" sz="2400" dirty="0" smtClean="0"/>
          </a:p>
          <a:p>
            <a:pPr marL="457200" indent="-457200">
              <a:buFont typeface="+mj-lt"/>
              <a:buAutoNum type="arabicPeriod" startAt="5"/>
            </a:pPr>
            <a:endParaRPr lang="hr-HR" sz="2400" b="1" dirty="0">
              <a:solidFill>
                <a:srgbClr val="FF0000"/>
              </a:solidFill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707086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71596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Cestovna motorna vozila – tehnički parametri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hr-HR" sz="2000" b="1" u="sng" dirty="0" smtClean="0">
                <a:solidFill>
                  <a:srgbClr val="FF0000"/>
                </a:solidFill>
              </a:rPr>
              <a:t>Osovinsko opterećenje vozila odnosno skupa vozila u stanju mirovanja na vodoravnoj podlozi:</a:t>
            </a:r>
          </a:p>
          <a:p>
            <a:r>
              <a:rPr lang="hr-HR" sz="2000" b="1" dirty="0" smtClean="0"/>
              <a:t>jednostruka slobodna osovina </a:t>
            </a:r>
            <a:r>
              <a:rPr lang="hr-HR" sz="2000" b="1" dirty="0" smtClean="0">
                <a:solidFill>
                  <a:srgbClr val="FF0000"/>
                </a:solidFill>
              </a:rPr>
              <a:t>100 kN</a:t>
            </a:r>
            <a:r>
              <a:rPr lang="hr-HR" sz="2000" b="1" dirty="0" smtClean="0"/>
              <a:t>;</a:t>
            </a:r>
          </a:p>
          <a:p>
            <a:r>
              <a:rPr lang="hr-HR" sz="2000" b="1" dirty="0" smtClean="0"/>
              <a:t>tandem osovine prikolice i poluprikolice; zbroj težina (opterećenja) osovina po tandem osovini ne smije prijeći, ako razmak (d) između osovina iznosi:</a:t>
            </a:r>
          </a:p>
          <a:p>
            <a:pPr lvl="1"/>
            <a:r>
              <a:rPr lang="hr-HR" sz="2000" b="1" dirty="0" smtClean="0"/>
              <a:t>manje od 1 m (d&lt;1 m</a:t>
            </a:r>
            <a:r>
              <a:rPr lang="hr-HR" sz="2000" b="1" dirty="0" smtClean="0">
                <a:solidFill>
                  <a:srgbClr val="FF0000"/>
                </a:solidFill>
              </a:rPr>
              <a:t>).....110 kN</a:t>
            </a:r>
            <a:r>
              <a:rPr lang="hr-HR" sz="2000" b="1" dirty="0" smtClean="0"/>
              <a:t>;</a:t>
            </a:r>
          </a:p>
          <a:p>
            <a:pPr lvl="1"/>
            <a:r>
              <a:rPr lang="hr-HR" sz="2000" b="1" dirty="0" smtClean="0"/>
              <a:t>između 1 i 1,3 m (1 m &lt; d &lt; 1,3 m).....</a:t>
            </a:r>
            <a:r>
              <a:rPr lang="hr-HR" sz="2000" b="1" dirty="0" smtClean="0">
                <a:solidFill>
                  <a:srgbClr val="FF0000"/>
                </a:solidFill>
              </a:rPr>
              <a:t>160 kN;</a:t>
            </a:r>
          </a:p>
          <a:p>
            <a:pPr lvl="1"/>
            <a:r>
              <a:rPr lang="hr-HR" sz="2000" b="1" dirty="0" smtClean="0"/>
              <a:t>između 1,3 i 1,8 m (1,3 m &lt; d &lt; 1,8 m).....</a:t>
            </a:r>
            <a:r>
              <a:rPr lang="hr-HR" sz="2000" b="1" dirty="0" smtClean="0">
                <a:solidFill>
                  <a:srgbClr val="FF0000"/>
                </a:solidFill>
              </a:rPr>
              <a:t>180 kN;</a:t>
            </a:r>
          </a:p>
          <a:p>
            <a:pPr lvl="1"/>
            <a:r>
              <a:rPr lang="hr-HR" sz="2000" b="1" dirty="0" smtClean="0"/>
              <a:t>veći od 1,8 m (1,8 m &lt; d).....</a:t>
            </a:r>
            <a:r>
              <a:rPr lang="hr-HR" sz="2000" b="1" dirty="0" smtClean="0">
                <a:solidFill>
                  <a:srgbClr val="FF0000"/>
                </a:solidFill>
              </a:rPr>
              <a:t>200 kN.</a:t>
            </a:r>
          </a:p>
          <a:p>
            <a:r>
              <a:rPr lang="hr-HR" sz="2000" b="1" dirty="0" smtClean="0"/>
              <a:t>troosovinske prikolice i poluprikolice; zbroj težina (opterećenja) osovina po tandem osovini ne smije prijeći, ako razmak (d) između osovina iznosi:</a:t>
            </a:r>
          </a:p>
          <a:p>
            <a:pPr lvl="1"/>
            <a:r>
              <a:rPr lang="hr-HR" sz="2000" b="1" dirty="0" smtClean="0"/>
              <a:t>do 1,3 m (d &lt; 1,3 m).....</a:t>
            </a:r>
            <a:r>
              <a:rPr lang="hr-HR" sz="2000" b="1" dirty="0" smtClean="0">
                <a:solidFill>
                  <a:srgbClr val="FF0000"/>
                </a:solidFill>
              </a:rPr>
              <a:t>210 kN</a:t>
            </a:r>
            <a:r>
              <a:rPr lang="hr-HR" sz="2000" b="1" dirty="0" smtClean="0"/>
              <a:t>;</a:t>
            </a:r>
          </a:p>
          <a:p>
            <a:pPr lvl="1"/>
            <a:r>
              <a:rPr lang="hr-HR" sz="2000" b="1" dirty="0" smtClean="0"/>
              <a:t>od 1,3 m do 1,4 m (1,3 m &lt; d &lt; 1,4 m</a:t>
            </a:r>
            <a:r>
              <a:rPr lang="hr-HR" sz="2000" b="1" dirty="0" smtClean="0">
                <a:solidFill>
                  <a:srgbClr val="FF0000"/>
                </a:solidFill>
              </a:rPr>
              <a:t>).....240 kN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PRORAČUN POTREBNOG BROJA PALETA I VILJUŠKARA</a:t>
            </a:r>
            <a:br>
              <a:rPr lang="hr-HR" sz="3200" b="1" dirty="0" smtClean="0"/>
            </a:br>
            <a:r>
              <a:rPr lang="hr-HR" sz="3200" b="1" dirty="0" smtClean="0"/>
              <a:t>KOD PRIJEVOZA ROBE U PALETAMA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0958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IZMJERITELJI (PARAMETRI) RADA U CESTOVNOM PROMETU</a:t>
            </a:r>
            <a:r>
              <a:rPr lang="hr-HR" b="1" dirty="0" smtClean="0"/>
              <a:t>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Parametri rada u cestovnom prometu služe </a:t>
            </a:r>
            <a:r>
              <a:rPr lang="hr-HR" sz="2400" b="1" dirty="0" smtClean="0">
                <a:solidFill>
                  <a:srgbClr val="FF0000"/>
                </a:solidFill>
              </a:rPr>
              <a:t>kako bi se za pojedine vrste cestovnih transportnih sredstava mogli utvrditi transportni učinci i rezultati transportnog rada.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Osnovni pokazatelji (parametri) transportnog rada u cestovnom prometu su: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791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𝑃𝑝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𝑇𝑟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</a:rPr>
                            <m:t>𝑚𝑟𝑝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𝑂𝑝</m:t>
                      </m:r>
                    </m:oMath>
                  </m:oMathPara>
                </a14:m>
                <a:endParaRPr lang="hr-H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hr-HR" sz="2000" dirty="0" smtClean="0"/>
                  <a:t>gdje je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Pp – potreban broj paleta,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Tr – tona robe za prijevoz,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mrp – masa trobe na jednoj paleti u tonama,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Op – obrt paleta u danima.</a:t>
                </a:r>
              </a:p>
              <a:p>
                <a:pPr marL="0" indent="0">
                  <a:buNone/>
                </a:pPr>
                <a:endParaRPr lang="hr-H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</a:rPr>
                        <m:t>𝑉𝑏𝑟</m:t>
                      </m:r>
                      <m:r>
                        <a:rPr lang="hr-H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</a:rPr>
                            <m:t>𝐺</m:t>
                          </m:r>
                        </m:num>
                        <m:den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</a:rPr>
                                <m:t>60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×8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hr-HR" sz="2000" dirty="0" smtClean="0"/>
              </a:p>
              <a:p>
                <a:pPr marL="0" indent="0">
                  <a:buNone/>
                </a:pPr>
                <a:r>
                  <a:rPr lang="hr-HR" sz="2000" dirty="0" smtClean="0"/>
                  <a:t>gdje je: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Vbr – potreban broj viljuškara u smjeni od 8 sati,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G – dnevna količina tereta koju treba prevesti u jednoj smjeni od 8 sati,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A – jedinica tereta tj. 1 nakrcana paleta </a:t>
                </a:r>
              </a:p>
              <a:p>
                <a:pPr marL="0" indent="0">
                  <a:buNone/>
                </a:pPr>
                <a:r>
                  <a:rPr lang="hr-HR" sz="2000" dirty="0" smtClean="0"/>
                  <a:t>T – ukupno vrijeme radnih operacija u minutama (uzimanje palete, povratna vožnja, pauze,...)</a:t>
                </a:r>
                <a:endParaRPr lang="hr-H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791200"/>
              </a:xfrm>
              <a:blipFill rotWithShape="1">
                <a:blip r:embed="rId2" cstate="print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91615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ODREĐENE SPECIFIČNOSTI  CESTOVNOG PROMETA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400" b="1" dirty="0" smtClean="0"/>
              <a:t>Kategorizacija vozila :</a:t>
            </a:r>
          </a:p>
          <a:p>
            <a:pPr>
              <a:buNone/>
            </a:pPr>
            <a:r>
              <a:rPr lang="hr-HR" sz="2400" b="1" dirty="0" smtClean="0"/>
              <a:t>Kategorija L </a:t>
            </a:r>
            <a:r>
              <a:rPr lang="hr-HR" sz="2400" dirty="0" smtClean="0"/>
              <a:t>– cestovna vozila s manje od 4 kotača, </a:t>
            </a:r>
            <a:r>
              <a:rPr lang="hr-HR" sz="2400" b="1" dirty="0" smtClean="0"/>
              <a:t>Kategorija M</a:t>
            </a:r>
            <a:r>
              <a:rPr lang="hr-HR" sz="2400" dirty="0" smtClean="0"/>
              <a:t> – cestovna vozila koja služe za prijevoz putnika i imaju 4 kotača ili 3 kotača i najveću dopuštenu masu od 1 tone , </a:t>
            </a:r>
            <a:r>
              <a:rPr lang="hr-HR" sz="2400" b="1" dirty="0" smtClean="0"/>
              <a:t>Kategorija N</a:t>
            </a:r>
            <a:r>
              <a:rPr lang="hr-HR" sz="2400" dirty="0" smtClean="0"/>
              <a:t> – cestovna vozila koja služe za prijevoz tereta (</a:t>
            </a:r>
            <a:r>
              <a:rPr lang="hr-HR" sz="2400" b="1" dirty="0" smtClean="0"/>
              <a:t>N1 </a:t>
            </a:r>
            <a:r>
              <a:rPr lang="hr-HR" sz="2400" dirty="0" smtClean="0"/>
              <a:t>– masa do 3,5 t , </a:t>
            </a:r>
            <a:r>
              <a:rPr lang="hr-HR" sz="2400" b="1" dirty="0" smtClean="0"/>
              <a:t>N2</a:t>
            </a:r>
            <a:r>
              <a:rPr lang="hr-HR" sz="2400" dirty="0" smtClean="0"/>
              <a:t> – masa veća od 3,5 t a manja od 12 t ona, </a:t>
            </a:r>
            <a:r>
              <a:rPr lang="hr-HR" sz="2400" b="1" dirty="0" smtClean="0"/>
              <a:t>N3</a:t>
            </a:r>
            <a:r>
              <a:rPr lang="hr-HR" sz="2400" dirty="0" smtClean="0"/>
              <a:t> – masa veća od 12 tona) , </a:t>
            </a:r>
            <a:r>
              <a:rPr lang="hr-HR" sz="2400" b="1" dirty="0" smtClean="0"/>
              <a:t>Kategorija O </a:t>
            </a:r>
            <a:r>
              <a:rPr lang="hr-HR" sz="2400" dirty="0" smtClean="0"/>
              <a:t>– priključna vozila (prikolice i poluprikolice) koje se priključuju na cestovna motorna vozila (kategorije </a:t>
            </a:r>
            <a:r>
              <a:rPr lang="hr-HR" sz="2400" b="1" dirty="0" smtClean="0"/>
              <a:t>O1 do O4 </a:t>
            </a:r>
            <a:r>
              <a:rPr lang="hr-HR" sz="2400" dirty="0" smtClean="0"/>
              <a:t>, </a:t>
            </a:r>
            <a:r>
              <a:rPr lang="hr-HR" sz="2400" b="1" dirty="0" smtClean="0"/>
              <a:t>O4 -</a:t>
            </a:r>
            <a:r>
              <a:rPr lang="hr-HR" sz="2400" dirty="0" smtClean="0"/>
              <a:t> prikolice čija je najveća dopuštena masa veća od 10 tona)</a:t>
            </a:r>
          </a:p>
          <a:p>
            <a:pPr>
              <a:buNone/>
            </a:pPr>
            <a:r>
              <a:rPr lang="hr-HR" sz="2400" b="1" dirty="0" smtClean="0"/>
              <a:t>Režim TIR  (The Custom Convention  on the International  Transport of Goods  under Cover of  TIR Carnets – TIR Convention , 1975.) 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Kako bi se roba (teret) mogla prevoziti  sa što manje smetnji i zadržavanja na graničnim prijelazima režim TIR definira četiri osnovna zahtjeva koji moraju biti ispunjeni:</a:t>
            </a:r>
            <a:endParaRPr lang="hr-HR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ODREĐENE SPECIFIČNOSTI  CESTOVNOG PROMETA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b="1" dirty="0" smtClean="0"/>
              <a:t>Režim  TIR (4 osnovna zahtjeva) :</a:t>
            </a:r>
          </a:p>
          <a:p>
            <a:pPr>
              <a:buNone/>
            </a:pPr>
            <a:r>
              <a:rPr lang="hr-HR" sz="2400" b="1" dirty="0" smtClean="0"/>
              <a:t>- </a:t>
            </a:r>
            <a:r>
              <a:rPr lang="hr-HR" sz="2400" dirty="0" smtClean="0"/>
              <a:t>Roba se mora prevoziti u vozilima ili kontejnerima koji zadovoljavaju standarde sigurnosti – vozila/kontejneri moraju biti tako konstruirani da onemogućavaju pristup unutrašnjosti u kojoj se nalazi roba kada su plombirani carinskim plombama od nadležnih carinskih organa</a:t>
            </a:r>
          </a:p>
          <a:p>
            <a:pPr>
              <a:buFontTx/>
              <a:buChar char="-"/>
            </a:pPr>
            <a:r>
              <a:rPr lang="hr-HR" sz="2400" dirty="0" smtClean="0"/>
              <a:t>Pristojbe kojima se roba može opteretiti moraju biti osigurane za čitavo vrijeme trajanja prijevoza (međunarodno jamstvo)</a:t>
            </a:r>
          </a:p>
          <a:p>
            <a:pPr>
              <a:buFontTx/>
              <a:buChar char="-"/>
            </a:pPr>
            <a:r>
              <a:rPr lang="hr-HR" sz="2400" dirty="0" smtClean="0"/>
              <a:t>Robu mora pratiti međunarodno priznati karnet koji izdaje polazna zemlja i koji služi kao kontrolni dokument o otpremnoj , tranzitnoj i uputnoj zemlji</a:t>
            </a:r>
          </a:p>
          <a:p>
            <a:pPr>
              <a:buFontTx/>
              <a:buChar char="-"/>
            </a:pPr>
            <a:r>
              <a:rPr lang="hr-HR" sz="2400" dirty="0" smtClean="0"/>
              <a:t>Carinske kontrolne mjere poduzete u otpremnoj zemlji moraju biti priznate od tranzitnih zemalja i uputne zemlje</a:t>
            </a:r>
          </a:p>
          <a:p>
            <a:pPr>
              <a:buNone/>
            </a:pPr>
            <a:endParaRPr lang="hr-HR" sz="20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392" y="152400"/>
            <a:ext cx="8229600" cy="609600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Problematika zaustavnog puta kod cestovnih vozila</a:t>
            </a:r>
            <a:endParaRPr lang="hr-HR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/>
              <a:t>Za zaustavljanje vozila u pokretu bitna su dva elementa :</a:t>
            </a:r>
            <a:br>
              <a:rPr lang="hr-HR" sz="2000" dirty="0" smtClean="0"/>
            </a:br>
            <a:r>
              <a:rPr lang="hr-HR" sz="2000" dirty="0" smtClean="0"/>
              <a:t>- </a:t>
            </a:r>
            <a:r>
              <a:rPr lang="hr-HR" sz="2000" b="1" dirty="0" smtClean="0"/>
              <a:t>trenje u kočnicama</a:t>
            </a:r>
            <a:br>
              <a:rPr lang="hr-HR" sz="2000" b="1" dirty="0" smtClean="0"/>
            </a:br>
            <a:r>
              <a:rPr lang="hr-HR" sz="2000" b="1" dirty="0" smtClean="0"/>
              <a:t>- trenje između gume i ceste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b="1" dirty="0" smtClean="0"/>
              <a:t>Kočna silu za zaustavljanje vozila – rezultanta gore navedenih trenja</a:t>
            </a:r>
          </a:p>
          <a:p>
            <a:pPr>
              <a:buFontTx/>
              <a:buChar char="-"/>
            </a:pPr>
            <a:r>
              <a:rPr lang="hr-HR" sz="2000" b="1" dirty="0" smtClean="0"/>
              <a:t>Bruto – put kočenja vozila – </a:t>
            </a:r>
            <a:r>
              <a:rPr lang="hr-HR" sz="2000" dirty="0" smtClean="0"/>
              <a:t>ukupni zaustavni put vozila , uključujući i vrijeme potrebno za zapažanje i procjenu prometne situacije – put koje vozilo pređe sa i bez aktiviranih kočnica</a:t>
            </a:r>
          </a:p>
          <a:p>
            <a:pPr>
              <a:buFontTx/>
              <a:buChar char="-"/>
            </a:pPr>
            <a:r>
              <a:rPr lang="hr-HR" sz="2000" b="1" dirty="0" smtClean="0"/>
              <a:t>Neto – put kočenja vozila – </a:t>
            </a:r>
            <a:r>
              <a:rPr lang="hr-HR" sz="2000" dirty="0" smtClean="0"/>
              <a:t>vidljivi trag kočenja – dužina puta koje vozilo prevali s aktiviranim kočnicama</a:t>
            </a:r>
          </a:p>
          <a:p>
            <a:pPr>
              <a:buFontTx/>
              <a:buChar char="-"/>
            </a:pPr>
            <a:r>
              <a:rPr lang="hr-HR" sz="2000" b="1" dirty="0" smtClean="0"/>
              <a:t>Vrijeme reagiranja – </a:t>
            </a:r>
            <a:r>
              <a:rPr lang="hr-HR" sz="2000" dirty="0" smtClean="0"/>
              <a:t>vrijeme svjesnog uočavanja i shvaćanja prometne situacije kako bi se moglo reagirati. Zbirno obuhvaća :  vrijeme potrebno za uočavanje prometne situacije, vrijeme potrebno da vozač započne s kočenjem i vrijeme potrebno za aktiviranje kočnica (ručne ili nožne). Iskustveno prosječno vrijeme reagiranja se kreće od </a:t>
            </a:r>
            <a:r>
              <a:rPr lang="hr-HR" sz="2000" b="1" dirty="0" smtClean="0"/>
              <a:t>0,6 – 1,5 sek , </a:t>
            </a:r>
            <a:r>
              <a:rPr lang="hr-HR" sz="2000" dirty="0" smtClean="0"/>
              <a:t> u praktičnim proračunima uzima se </a:t>
            </a:r>
            <a:r>
              <a:rPr lang="hr-HR" sz="2000" b="1" dirty="0" smtClean="0"/>
              <a:t>1 sekunda.</a:t>
            </a:r>
          </a:p>
          <a:p>
            <a:pPr>
              <a:buFontTx/>
              <a:buChar char="-"/>
            </a:pPr>
            <a:endParaRPr lang="hr-HR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43447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Zaustavljanje  vozila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- </a:t>
            </a:r>
            <a:r>
              <a:rPr lang="hr-HR" sz="2000" b="1" dirty="0" smtClean="0"/>
              <a:t>Usporenje uslijed kočenja – “gubitak” brzine vozila izražen u m/s na kvadrat.</a:t>
            </a:r>
            <a:br>
              <a:rPr lang="hr-HR" sz="2000" b="1" dirty="0" smtClean="0"/>
            </a:br>
            <a:r>
              <a:rPr lang="hr-HR" sz="2000" dirty="0" smtClean="0"/>
              <a:t>Zakonski su propisani kriteriji za minimalno usporenje . Minimalno usporenje mora se postići pri kočenju na suhoj cesti , propisno opterećenom (nakrcanom) vozilu , uz brzinu kretanja ne veću od 60 km/h i uz osrednju primjenu snage pri aktiviranju kočnica.</a:t>
            </a:r>
          </a:p>
          <a:p>
            <a:r>
              <a:rPr lang="hr-HR" sz="2000" dirty="0" smtClean="0"/>
              <a:t>Kao srednje usporenje pri kočenju u praktičnoj primjeni – učinkovitost kočnica treba imati sljedeće okvirne vrijednosti :</a:t>
            </a:r>
          </a:p>
          <a:p>
            <a:r>
              <a:rPr lang="hr-HR" sz="2000" b="1" dirty="0" smtClean="0"/>
              <a:t>- Za suhu asfaltnu ili betonsku površinu</a:t>
            </a:r>
            <a:br>
              <a:rPr lang="hr-HR" sz="2000" b="1" dirty="0" smtClean="0"/>
            </a:br>
            <a:r>
              <a:rPr lang="hr-HR" sz="2000" b="1" dirty="0" smtClean="0"/>
              <a:t>- motocikli bez prikolice</a:t>
            </a:r>
            <a:br>
              <a:rPr lang="hr-HR" sz="2000" b="1" dirty="0" smtClean="0"/>
            </a:br>
            <a:r>
              <a:rPr lang="hr-HR" sz="2000" b="1" dirty="0" smtClean="0"/>
              <a:t>- </a:t>
            </a:r>
            <a:r>
              <a:rPr lang="hr-HR" sz="2000" dirty="0" smtClean="0"/>
              <a:t>pri upotrebi samo zadnje kočnice              3,0 – 3,5 m/sek na kvadrat</a:t>
            </a:r>
            <a:br>
              <a:rPr lang="hr-HR" sz="2000" dirty="0" smtClean="0"/>
            </a:br>
            <a:r>
              <a:rPr lang="hr-HR" sz="2000" dirty="0" smtClean="0"/>
              <a:t>- pri upotrebi prednje i zadnje kočnice        4,5 – 5,5 m/sek      “</a:t>
            </a:r>
            <a:endParaRPr lang="hr-HR" sz="2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Zaustavljanje  vozila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- motocikli sa prikolicom</a:t>
            </a:r>
            <a:br>
              <a:rPr lang="hr-HR" sz="2000" b="1" dirty="0" smtClean="0"/>
            </a:br>
            <a:r>
              <a:rPr lang="hr-HR" sz="2000" dirty="0" smtClean="0"/>
              <a:t>- kočenje svih kotača osim prikolice              3,5 – 4,0 m/s na kvadrat</a:t>
            </a:r>
            <a:br>
              <a:rPr lang="hr-HR" sz="2000" dirty="0" smtClean="0"/>
            </a:br>
            <a:r>
              <a:rPr lang="hr-HR" sz="2000" dirty="0" smtClean="0"/>
              <a:t>- kočenje svih kotača uključivši i prikolicu     4,0 – 5,0        “</a:t>
            </a:r>
            <a:br>
              <a:rPr lang="hr-HR" sz="2000" dirty="0" smtClean="0"/>
            </a:br>
            <a:r>
              <a:rPr lang="hr-HR" sz="2000" b="1" dirty="0" smtClean="0"/>
              <a:t>- automobili</a:t>
            </a:r>
            <a:br>
              <a:rPr lang="hr-HR" sz="2000" b="1" dirty="0" smtClean="0"/>
            </a:br>
            <a:r>
              <a:rPr lang="hr-HR" sz="2000" dirty="0" smtClean="0"/>
              <a:t>- osobni i laki teretni                                          5.0 – 6,0        “</a:t>
            </a:r>
            <a:br>
              <a:rPr lang="hr-HR" sz="2000" dirty="0" smtClean="0"/>
            </a:br>
            <a:r>
              <a:rPr lang="hr-HR" sz="2000" dirty="0" smtClean="0"/>
              <a:t>- teretni do 4,5 tona – </a:t>
            </a:r>
            <a:r>
              <a:rPr lang="hr-HR" sz="2000" b="1" dirty="0" smtClean="0"/>
              <a:t>prazni </a:t>
            </a:r>
            <a:r>
              <a:rPr lang="hr-HR" sz="2000" dirty="0" smtClean="0"/>
              <a:t>                          4,0 – 5,0        “</a:t>
            </a:r>
            <a:br>
              <a:rPr lang="hr-HR" sz="2000" dirty="0" smtClean="0"/>
            </a:br>
            <a:r>
              <a:rPr lang="hr-HR" sz="2000" dirty="0" smtClean="0"/>
              <a:t>- teretni do 4,5 tona – </a:t>
            </a:r>
            <a:r>
              <a:rPr lang="hr-HR" sz="2000" b="1" dirty="0" smtClean="0"/>
              <a:t>nakrcani                       </a:t>
            </a:r>
            <a:r>
              <a:rPr lang="hr-HR" sz="2000" dirty="0" smtClean="0"/>
              <a:t>3,5 – 4,0        “</a:t>
            </a:r>
            <a:br>
              <a:rPr lang="hr-HR" sz="2000" dirty="0" smtClean="0"/>
            </a:br>
            <a:r>
              <a:rPr lang="hr-HR" sz="2000" dirty="0" smtClean="0"/>
              <a:t>- teretni preko 4,5 tona – </a:t>
            </a:r>
            <a:r>
              <a:rPr lang="hr-HR" sz="2000" b="1" dirty="0" smtClean="0"/>
              <a:t>nakrcani </a:t>
            </a:r>
            <a:r>
              <a:rPr lang="hr-HR" sz="2000" dirty="0" smtClean="0"/>
              <a:t>                 3,0 – 3,5        “</a:t>
            </a:r>
            <a:br>
              <a:rPr lang="hr-HR" sz="2000" dirty="0" smtClean="0"/>
            </a:br>
            <a:r>
              <a:rPr lang="hr-HR" sz="2000" dirty="0" smtClean="0"/>
              <a:t>- kamioni s prikolicom – </a:t>
            </a:r>
            <a:r>
              <a:rPr lang="hr-HR" sz="2000" b="1" dirty="0" smtClean="0"/>
              <a:t>bez tereta</a:t>
            </a:r>
            <a:r>
              <a:rPr lang="hr-HR" sz="2000" dirty="0" smtClean="0"/>
              <a:t>                  3,0 – 3,5        “</a:t>
            </a:r>
            <a:br>
              <a:rPr lang="hr-HR" sz="2000" dirty="0" smtClean="0"/>
            </a:br>
            <a:r>
              <a:rPr lang="hr-HR" sz="2000" dirty="0" smtClean="0"/>
              <a:t>- kamioni s prikolicom – </a:t>
            </a:r>
            <a:r>
              <a:rPr lang="hr-HR" sz="2000" b="1" dirty="0" smtClean="0"/>
              <a:t>s teretom </a:t>
            </a:r>
            <a:r>
              <a:rPr lang="hr-HR" sz="2000" dirty="0" smtClean="0"/>
              <a:t>                  2,5 – 3,0         “</a:t>
            </a:r>
            <a:br>
              <a:rPr lang="hr-HR" sz="2000" dirty="0" smtClean="0"/>
            </a:br>
            <a:r>
              <a:rPr lang="hr-HR" sz="2000" dirty="0" smtClean="0"/>
              <a:t>- autobusi                                                               4,0 – 5,0         “ </a:t>
            </a:r>
            <a:endParaRPr lang="hr-HR" sz="20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 puta  kočenja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- na horizontalnoj cesti</a:t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dirty="0" smtClean="0"/>
              <a:t>- S – bruto-put kočenja – ukupni zaustavni put u m</a:t>
            </a:r>
            <a:br>
              <a:rPr lang="hr-HR" sz="2400" dirty="0" smtClean="0"/>
            </a:br>
            <a:r>
              <a:rPr lang="hr-HR" sz="2400" dirty="0" smtClean="0"/>
              <a:t>- v – brzina kretanja vozila u m/s</a:t>
            </a:r>
            <a:br>
              <a:rPr lang="hr-HR" sz="2400" dirty="0" smtClean="0"/>
            </a:br>
            <a:r>
              <a:rPr lang="hr-HR" sz="2400" dirty="0" smtClean="0"/>
              <a:t>- t – vrijeme potrebno za svjesno uočavanje prometne situacije i reagiranje na tu situaciju</a:t>
            </a:r>
            <a:br>
              <a:rPr lang="hr-HR" sz="2400" dirty="0" smtClean="0"/>
            </a:br>
            <a:r>
              <a:rPr lang="hr-HR" sz="2400" dirty="0" smtClean="0"/>
              <a:t>b – usporenje uslijed kočenja u m/s na kvadrat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endParaRPr lang="hr-HR" sz="2400" b="1" dirty="0"/>
          </a:p>
        </p:txBody>
      </p:sp>
      <p:pic>
        <p:nvPicPr>
          <p:cNvPr id="5" name="Picture 2" descr="C:\Users\Kos\Documents\IMG_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24519"/>
            <a:ext cx="3352800" cy="1086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 puta  kočenja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- </a:t>
            </a:r>
            <a:r>
              <a:rPr lang="hr-HR" sz="2400" b="1" dirty="0" smtClean="0"/>
              <a:t>na horizontalnoj cesti :</a:t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dirty="0" smtClean="0"/>
              <a:t>- S – zaustavni put u m</a:t>
            </a:r>
            <a:br>
              <a:rPr lang="hr-HR" sz="2400" dirty="0" smtClean="0"/>
            </a:br>
            <a:r>
              <a:rPr lang="hr-HR" sz="2400" dirty="0" smtClean="0"/>
              <a:t>- v – brzina kretanja vozila u m/s</a:t>
            </a:r>
            <a:br>
              <a:rPr lang="hr-HR" sz="2400" dirty="0" smtClean="0"/>
            </a:br>
            <a:r>
              <a:rPr lang="hr-HR" sz="2400" dirty="0" smtClean="0"/>
              <a:t>-t- vrijeme reagiranja u s</a:t>
            </a:r>
            <a:br>
              <a:rPr lang="hr-HR" sz="2400" dirty="0" smtClean="0"/>
            </a:br>
            <a:r>
              <a:rPr lang="hr-HR" sz="2400" dirty="0" smtClean="0"/>
              <a:t>- g = 9,81 m/s na kvadrat – gravitacijsko ubrzanje-  obično se zaokružuje na 10,0 m/s na kvadrat </a:t>
            </a:r>
            <a:br>
              <a:rPr lang="hr-HR" sz="2400" dirty="0" smtClean="0"/>
            </a:br>
            <a:r>
              <a:rPr lang="hr-HR" sz="2400" dirty="0" smtClean="0"/>
              <a:t>- f – koeficijent trenja između gume i ceste</a:t>
            </a:r>
            <a:r>
              <a:rPr lang="hr-HR" sz="2400" b="1" dirty="0" smtClean="0"/>
              <a:t> </a:t>
            </a:r>
          </a:p>
          <a:p>
            <a:pPr>
              <a:buNone/>
            </a:pPr>
            <a:r>
              <a:rPr lang="hr-HR" sz="2400" b="1" dirty="0" smtClean="0"/>
              <a:t>                            </a:t>
            </a:r>
            <a:endParaRPr lang="hr-HR" sz="2400" dirty="0"/>
          </a:p>
        </p:txBody>
      </p:sp>
      <p:pic>
        <p:nvPicPr>
          <p:cNvPr id="6" name="Picture 3" descr="C:\Users\Kos\Documents\IMG_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3691355" cy="119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puta kočenja – demonstracijski primjer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- </a:t>
            </a:r>
            <a:r>
              <a:rPr lang="hr-HR" sz="2400" dirty="0" smtClean="0"/>
              <a:t>Brzina osobnog automobila iznosi v = 80 km/h = 22 m/s , vrijeme zapažanja i reagiranja t = 1 s , usporenje uslijed kočenja = 5 m/s na kvadrat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hr-HR" sz="1800" dirty="0"/>
          </a:p>
        </p:txBody>
      </p:sp>
      <p:pic>
        <p:nvPicPr>
          <p:cNvPr id="4" name="Picture 2" descr="C:\Users\Kos\Documents\IMG_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3352800" cy="1086981"/>
          </a:xfrm>
          <a:prstGeom prst="rect">
            <a:avLst/>
          </a:prstGeom>
          <a:noFill/>
        </p:spPr>
      </p:pic>
      <p:pic>
        <p:nvPicPr>
          <p:cNvPr id="6" name="Picture 2" descr="C:\Users\Kos\Documents\IMG_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7534544" cy="90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puta kočenja – demonstracijski primjer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- Brzina teretnog kamiona s prikolicom nakrcanog s teretom iznosi v = 50 km/h = 14 m/s . Vrijeme zapažanja i reagiranja iznosi t = 1 s , usporenje uslijed kočenja = 3 m/s na kvadrat.</a:t>
            </a:r>
            <a:br>
              <a:rPr lang="hr-HR" sz="2400" dirty="0" smtClean="0"/>
            </a:b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  <p:pic>
        <p:nvPicPr>
          <p:cNvPr id="4" name="Picture 2" descr="C:\Users\Kos\Documents\IMG_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3352800" cy="1086981"/>
          </a:xfrm>
          <a:prstGeom prst="rect">
            <a:avLst/>
          </a:prstGeom>
          <a:noFill/>
        </p:spPr>
      </p:pic>
      <p:pic>
        <p:nvPicPr>
          <p:cNvPr id="6" name="Picture 2" descr="C:\Users\Kos\Documents\IMG_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8378125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72883261"/>
              </p:ext>
            </p:extLst>
          </p:nvPr>
        </p:nvGraphicFramePr>
        <p:xfrm>
          <a:off x="457200" y="228595"/>
          <a:ext cx="8382000" cy="64566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88000"/>
                <a:gridCol w="2794000"/>
              </a:tblGrid>
              <a:tr h="379805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Osnovni</a:t>
                      </a:r>
                      <a:r>
                        <a:rPr lang="hr-HR" b="1" baseline="0" dirty="0" smtClean="0"/>
                        <a:t> parametri rada u cestovnom prometu u prijevozu tereta (robe)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vožnje</a:t>
                      </a:r>
                      <a:r>
                        <a:rPr lang="hr-HR" baseline="0" dirty="0" smtClean="0"/>
                        <a:t> jednog vozila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tv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broj vožnja jednog vozila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Bv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broj obrta jednog vozila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Bo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rada pri prijevozu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Hr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produktivnost </a:t>
                      </a:r>
                      <a:r>
                        <a:rPr lang="hr-HR" baseline="0" dirty="0" smtClean="0"/>
                        <a:t>rada teretnog vozila (kamiona)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Wk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produktivnost vučnog vozila (tegljača s prikolicom)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Wt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srednja</a:t>
                      </a:r>
                      <a:r>
                        <a:rPr lang="hr-HR" baseline="0" dirty="0" smtClean="0"/>
                        <a:t> nosivost vozila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nosivost teretnog vozila (s poluprikolicom)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qk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nosivost vučnog vozila (s poluprikolicom)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qt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dužina prijevoza pod teretom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Kt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dužina prijevoza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obrta teretnog-motornog vozila (kamiona)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tok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obrta</a:t>
                      </a:r>
                      <a:r>
                        <a:rPr lang="hr-HR" baseline="0" dirty="0" smtClean="0"/>
                        <a:t> vučnog vozila (tegljača)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tot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brzina teretnog vozila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Vk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brzina tegljača s poluprikolicom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Vt</a:t>
                      </a:r>
                      <a:endParaRPr lang="hr-HR" dirty="0"/>
                    </a:p>
                  </a:txBody>
                  <a:tcPr/>
                </a:tc>
              </a:tr>
              <a:tr h="379805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za</a:t>
                      </a:r>
                      <a:r>
                        <a:rPr lang="hr-HR" baseline="0" dirty="0" smtClean="0"/>
                        <a:t> priključak i islkučenje poluprikolice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tsr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puta kočenja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dirty="0" smtClean="0"/>
              <a:t>     - </a:t>
            </a:r>
            <a:r>
              <a:rPr lang="hr-HR" sz="2400" b="1" dirty="0" smtClean="0"/>
              <a:t>na cesti s nagibom</a:t>
            </a:r>
            <a:br>
              <a:rPr lang="hr-HR" sz="2400" b="1" dirty="0" smtClean="0"/>
            </a:br>
            <a:r>
              <a:rPr lang="hr-HR" sz="2000" dirty="0" smtClean="0"/>
              <a:t>Kod ceste s nagibom treba pri izračunavanju zaustavnog puta treba uzeti u obzir komponentu djelovanja sile teže koja proizlazi iz mase-težine vozila. U slučaju da se vozilo spušta nizbrdo , </a:t>
            </a:r>
            <a:r>
              <a:rPr lang="hr-HR" sz="2000" b="1" dirty="0" smtClean="0"/>
              <a:t>komponenta sile teža djeluje tako da produžava zaustavni put vozila pri kočenju , a pri vožnji uzbrdo povećava se usporenje uslijed kočenja i zaustavni put pri vožnji uzbrdo je kraći. </a:t>
            </a:r>
            <a:r>
              <a:rPr lang="hr-HR" sz="2000" dirty="0" smtClean="0"/>
              <a:t>Komponenta sile teže dolazi do izražaja stvarajući  ubrzavanja ili usporavanja nekog vozila na nagnutoj cesti. Ovo ubrzanje/usporenje izračunava se po sljedećoj formuli :  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</a:t>
            </a:r>
            <a:r>
              <a:rPr lang="hr-HR" sz="2000" b="1" dirty="0" smtClean="0"/>
              <a:t>p = g x n</a:t>
            </a:r>
            <a:br>
              <a:rPr lang="hr-HR" sz="2000" b="1" dirty="0" smtClean="0"/>
            </a:b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dirty="0" smtClean="0"/>
              <a:t>p – ubrzanje/usporenje u m/s na kvadrat</a:t>
            </a:r>
            <a:br>
              <a:rPr lang="hr-HR" sz="2000" dirty="0" smtClean="0"/>
            </a:br>
            <a:r>
              <a:rPr lang="hr-HR" sz="2000" dirty="0" smtClean="0"/>
              <a:t>g = 9,81 m/s na kvadrat , ubrzanje sile teže , zaokružuje se na 10</a:t>
            </a:r>
            <a:br>
              <a:rPr lang="hr-HR" sz="2000" dirty="0" smtClean="0"/>
            </a:br>
            <a:r>
              <a:rPr lang="hr-HR" sz="2000" dirty="0" smtClean="0"/>
              <a:t>n – nagib ceste izražen u postocima (%)</a:t>
            </a:r>
            <a:endParaRPr lang="hr-HR" sz="20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puta kočenja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- Primjerice za neko vozilo koje se spušta cestom nagiba </a:t>
            </a:r>
            <a:r>
              <a:rPr lang="hr-HR" sz="2000" b="1" dirty="0" smtClean="0"/>
              <a:t>n=8 %</a:t>
            </a:r>
            <a:r>
              <a:rPr lang="hr-HR" sz="2000" dirty="0" smtClean="0"/>
              <a:t> , </a:t>
            </a:r>
            <a:r>
              <a:rPr lang="hr-HR" sz="2000" b="1" dirty="0" smtClean="0"/>
              <a:t>ubrzanje p</a:t>
            </a:r>
            <a:r>
              <a:rPr lang="hr-HR" sz="2000" dirty="0" smtClean="0"/>
              <a:t> iznosi : </a:t>
            </a:r>
            <a:br>
              <a:rPr lang="hr-HR" sz="2000" dirty="0" smtClean="0"/>
            </a:br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Za izračunavanje zaustavnog puta za </a:t>
            </a:r>
            <a:r>
              <a:rPr lang="hr-HR" sz="2000" b="1" dirty="0" smtClean="0"/>
              <a:t>vožnju nizbrdo </a:t>
            </a:r>
            <a:r>
              <a:rPr lang="hr-HR" sz="2000" dirty="0" smtClean="0"/>
              <a:t>, mora se kočioni put </a:t>
            </a:r>
            <a:r>
              <a:rPr lang="hr-HR" sz="2000" b="1" dirty="0" smtClean="0"/>
              <a:t>umanjiti</a:t>
            </a:r>
            <a:r>
              <a:rPr lang="hr-HR" sz="2000" dirty="0" smtClean="0"/>
              <a:t> za iznos koji se dobiva po formuli </a:t>
            </a:r>
            <a:r>
              <a:rPr lang="hr-HR" sz="2000" b="1" dirty="0" smtClean="0"/>
              <a:t>( p=g n) </a:t>
            </a:r>
            <a:r>
              <a:rPr lang="hr-HR" sz="2000" dirty="0" smtClean="0"/>
              <a:t>, a pri </a:t>
            </a:r>
            <a:r>
              <a:rPr lang="hr-HR" sz="2000" b="1" dirty="0" smtClean="0"/>
              <a:t>vožnji uzbrdo </a:t>
            </a:r>
            <a:r>
              <a:rPr lang="hr-HR" sz="2000" dirty="0" smtClean="0"/>
              <a:t>mora se za isti iznos </a:t>
            </a:r>
            <a:r>
              <a:rPr lang="hr-HR" sz="2000" b="1" dirty="0" smtClean="0"/>
              <a:t>povećati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5" name="Picture 2" descr="C:\Users\Kos\Documents\IMG_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589407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puta kočenja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- Za izračun puta kočenja kod nagnute ceste obično se koristi sljedeća formula :</a:t>
            </a:r>
            <a:endParaRPr lang="hr-HR" sz="2400" dirty="0"/>
          </a:p>
        </p:txBody>
      </p:sp>
      <p:pic>
        <p:nvPicPr>
          <p:cNvPr id="5" name="Picture 2" descr="C:\Users\Kos\Documents\IMG_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584715" cy="356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puta kočenja – demonstracijski primjer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- Teretni kamion vozi brzinom v = 50 km/h = 14 m/s na horizontalnoj cesti. Vrijeme zapažanja i reagiranja vozača t = 1 s , usporenje uslijed kočenja b = 5 m/s na kvadrat, koeficijent trenja f = 0,5.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Ako se kamion pod istim </a:t>
            </a:r>
            <a:r>
              <a:rPr lang="hr-HR" sz="2000" b="1" dirty="0" smtClean="0"/>
              <a:t>uvjetima kreće na uzbrdici od 10 % </a:t>
            </a:r>
            <a:r>
              <a:rPr lang="hr-HR" sz="2000" dirty="0" smtClean="0"/>
              <a:t>:</a:t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5" name="Picture 2" descr="C:\Users\Kos\Documents\IMG_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091" y="2589156"/>
            <a:ext cx="7076109" cy="916044"/>
          </a:xfrm>
          <a:prstGeom prst="rect">
            <a:avLst/>
          </a:prstGeom>
          <a:noFill/>
        </p:spPr>
      </p:pic>
      <p:pic>
        <p:nvPicPr>
          <p:cNvPr id="8" name="Picture 4" descr="C:\Users\Kos\Documents\IMG_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319904"/>
            <a:ext cx="7086600" cy="119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Izračun puta kočenja – demonstracijski primjer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- Teretni kamion vozi brzinom v = 50 km/h = 14 m/s na horizontalnoj cesti. Vrijeme zapažanja i reagiranja vozača t = 1 s , usporenje uslijed kočenja b = 5 m/s na kvadrat, koeficijent trenja f = 0,5.</a:t>
            </a:r>
          </a:p>
          <a:p>
            <a:r>
              <a:rPr lang="hr-HR" sz="2000" dirty="0" smtClean="0"/>
              <a:t>- Ako se kamion pod istim uvjetima kreće </a:t>
            </a:r>
            <a:r>
              <a:rPr lang="hr-HR" sz="2000" b="1" dirty="0" smtClean="0"/>
              <a:t>na nizbrdici od n = 10% :</a:t>
            </a:r>
            <a:br>
              <a:rPr lang="hr-HR" sz="2000" b="1" dirty="0" smtClean="0"/>
            </a:br>
            <a:endParaRPr lang="hr-HR" sz="2000" b="1" dirty="0" smtClean="0"/>
          </a:p>
        </p:txBody>
      </p:sp>
      <p:pic>
        <p:nvPicPr>
          <p:cNvPr id="5" name="Picture 2" descr="C:\Users\Kos\Documents\IMG_1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211646"/>
            <a:ext cx="8273176" cy="136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Put kočenja pri različitim usporenjima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- Kod izračunavanja zaustavnog puta pomoću ove tablice , vrijednostima iz tablice treba dodati : vrijeme reagiranja vozača i vrijeme aktiviranja kočnica – prosječno 1 sekunda : 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hr-HR" sz="1800" dirty="0"/>
          </a:p>
        </p:txBody>
      </p:sp>
      <p:pic>
        <p:nvPicPr>
          <p:cNvPr id="5" name="Picture 2" descr="C:\Users\Kos\Documents\IMG_1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4876800" cy="4923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Izračun brzine kretanja vozila na osnovu tragova kočenja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hr-HR" sz="2200" dirty="0" smtClean="0"/>
              <a:t>- Iz izmjerenih tragova kočenja može se izračunati približna brzina koju je vozilo imalo prije kočenja , ukoliko je zaustavljeno prije sudara s nekim objektom ili drugim vozilom , odnosno ako je i pored kočenja došlo do sudara , onda se na osnovu dužine traga kočenja može izračunati koliko je na tom putu vozilo izgubilo kinetičke energije kretanja . Koristi se sljedeća formula :</a:t>
            </a:r>
            <a:br>
              <a:rPr lang="hr-HR" sz="22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/>
          </a:p>
        </p:txBody>
      </p:sp>
      <p:pic>
        <p:nvPicPr>
          <p:cNvPr id="10243" name="Picture 3" descr="C:\Users\Kos\Documents\IMG_1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6905624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Veličina sile udara kod sudara dva vozila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- Za plastično predočenje približne veličine sile udara u sudaru dva vozila , može se koristiti usporedba sa slobodnim padom s određene visine :</a:t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5" name="Picture 2" descr="C:\Users\Kos\Documents\IMG_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231" y="1981200"/>
            <a:ext cx="7752969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i="1" dirty="0" smtClean="0"/>
              <a:t>                           Hvala na pažnji.</a:t>
            </a:r>
            <a:endParaRPr lang="hr-HR" sz="3200" i="1" dirty="0"/>
          </a:p>
        </p:txBody>
      </p:sp>
    </p:spTree>
    <p:extLst>
      <p:ext uri="{BB962C8B-B14F-4D97-AF65-F5344CB8AC3E}">
        <p14:creationId xmlns="" xmlns:p14="http://schemas.microsoft.com/office/powerpoint/2010/main" val="459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04577358"/>
              </p:ext>
            </p:extLst>
          </p:nvPr>
        </p:nvGraphicFramePr>
        <p:xfrm>
          <a:off x="457200" y="228600"/>
          <a:ext cx="8458200" cy="609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38800"/>
                <a:gridCol w="2819400"/>
              </a:tblGrid>
              <a:tr h="406400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Osnovni izmjeritelji transportnog rada pri prijevozu putnika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koeficijent neravnomjernosti kretanja</a:t>
                      </a:r>
                      <a:r>
                        <a:rPr lang="hr-HR" baseline="0" dirty="0" smtClean="0"/>
                        <a:t> putnika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koeficijent</a:t>
                      </a:r>
                      <a:r>
                        <a:rPr lang="hr-HR" baseline="0" dirty="0" smtClean="0"/>
                        <a:t> popunjenosti putnika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γ</a:t>
                      </a:r>
                      <a:endParaRPr lang="hr-HR" dirty="0" smtClean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broj prevezenih</a:t>
                      </a:r>
                      <a:r>
                        <a:rPr lang="hr-HR" baseline="0" dirty="0" smtClean="0"/>
                        <a:t> putnika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Qp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broj mjesta u autobusu (kapacitet)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qa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ukupan broj prijeđenih kilometara s putnicima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∑K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srednja udaljenost</a:t>
                      </a:r>
                      <a:r>
                        <a:rPr lang="hr-HR" baseline="0" dirty="0" smtClean="0"/>
                        <a:t> prijevoza jednog putnka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Ksr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zadržavanja</a:t>
                      </a:r>
                      <a:r>
                        <a:rPr lang="hr-HR" baseline="0" dirty="0" smtClean="0"/>
                        <a:t> na postajama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ts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dužina linije u jednom smjeru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eksploatacijska (komercijalna ) brzina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Ve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koeficijent</a:t>
                      </a:r>
                      <a:r>
                        <a:rPr lang="hr-HR" baseline="0" dirty="0" smtClean="0"/>
                        <a:t> smjenjivanja putnika na liniji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η</a:t>
                      </a:r>
                      <a:r>
                        <a:rPr lang="hr-HR" dirty="0" smtClean="0"/>
                        <a:t>sm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produktivnost autobusa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Wp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putovanja jednog putnika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tvp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koeficijent iskoristivosti</a:t>
                      </a:r>
                      <a:r>
                        <a:rPr lang="hr-HR" baseline="0" dirty="0" smtClean="0"/>
                        <a:t> radnog vremena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ρ=Hr/24</a:t>
                      </a:r>
                      <a:endParaRPr lang="hr-HR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rada pri</a:t>
                      </a:r>
                      <a:r>
                        <a:rPr lang="hr-HR" baseline="0" dirty="0" smtClean="0"/>
                        <a:t> prijevozu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Hr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7528360"/>
              </p:ext>
            </p:extLst>
          </p:nvPr>
        </p:nvGraphicFramePr>
        <p:xfrm>
          <a:off x="457200" y="381000"/>
          <a:ext cx="8229600" cy="630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818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b="1" dirty="0" smtClean="0"/>
                        <a:t>Pokazatelji kojima se utvrđuju</a:t>
                      </a:r>
                      <a:r>
                        <a:rPr lang="hr-HR" sz="1800" b="1" baseline="0" dirty="0" smtClean="0"/>
                        <a:t> ostali elementi transportnog rada</a:t>
                      </a:r>
                      <a:endParaRPr lang="hr-H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broj mjesta za robne operacije</a:t>
                      </a:r>
                      <a:r>
                        <a:rPr lang="hr-HR" sz="1800" baseline="0" dirty="0" smtClean="0"/>
                        <a:t> (utovar-istovar-pretovar)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N rob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količina robe za prijevoz, opseg prijevoza (u tonama)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Q (tona)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vrijeme utovara jedne</a:t>
                      </a:r>
                      <a:r>
                        <a:rPr lang="hr-HR" sz="1800" baseline="0" dirty="0" smtClean="0"/>
                        <a:t> tone robe (vrijeme utrošeno za robne operacije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t rob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vrijeme određeno za utovar i istovar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H (sati)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broj vozila u radu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Ar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srednja nosivost teretnog utovarenog vozila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q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nosivost cjelokupnog voznog parka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∑q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koeficijent iskorištenja nosivosti vozila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γ</a:t>
                      </a:r>
                      <a:endParaRPr lang="hr-H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propusna sposobnost pretovarne postaje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Qst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srednja dužina jedne vožnje pod teretom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Ksr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koeficijent iskorištenja prijeđenog</a:t>
                      </a:r>
                      <a:r>
                        <a:rPr lang="hr-HR" sz="1800" baseline="0" dirty="0" smtClean="0"/>
                        <a:t> puta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β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srednja prometna brzina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Vs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vrijeme bavljenja</a:t>
                      </a:r>
                      <a:r>
                        <a:rPr lang="hr-HR" sz="1800" baseline="0" dirty="0" smtClean="0"/>
                        <a:t> na robnim operacijama (utovaru i istovaru)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T rob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ritam rada u pretovarnoj postaji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R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interval vožnje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Iv</a:t>
                      </a:r>
                      <a:endParaRPr lang="hr-H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vrijeme obrta vozila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to</a:t>
                      </a:r>
                      <a:endParaRPr lang="hr-H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IZMJERITELJI RADA U PRIJEVOZU TERETA CESTOVNIM PROMETOM</a:t>
            </a:r>
            <a:endParaRPr lang="hr-HR" sz="3200" b="1" dirty="0"/>
          </a:p>
        </p:txBody>
      </p:sp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 smtClean="0"/>
              <a:t>- Izračun potrebnog </a:t>
            </a:r>
            <a:r>
              <a:rPr lang="hr-HR" sz="2000" b="1" dirty="0" smtClean="0"/>
              <a:t>broja vozila za izvršenje nekog transportnog rada ovisi o </a:t>
            </a:r>
            <a:r>
              <a:rPr lang="hr-HR" sz="2000" b="1" dirty="0" smtClean="0">
                <a:solidFill>
                  <a:srgbClr val="FF0000"/>
                </a:solidFill>
              </a:rPr>
              <a:t>prometno-tehničkim i ekonomskim uvjetima</a:t>
            </a:r>
            <a:r>
              <a:rPr lang="hr-HR" sz="2000" b="1" dirty="0" smtClean="0"/>
              <a:t>. Prije ovog proračuna treba izabrati </a:t>
            </a:r>
            <a:r>
              <a:rPr lang="hr-HR" sz="2000" b="1" dirty="0" smtClean="0">
                <a:solidFill>
                  <a:srgbClr val="FF0000"/>
                </a:solidFill>
              </a:rPr>
              <a:t>vrstu vozila s obzirom na vrstu i količinu tereta, udaljenost prijevoza, klimatske uvjete rada, vrste kolovoza i tehničko-eksploatacijske osobine raspoloživih vozila.</a:t>
            </a:r>
          </a:p>
          <a:p>
            <a:pPr marL="0" indent="0">
              <a:buNone/>
            </a:pPr>
            <a:r>
              <a:rPr lang="hr-HR" sz="2000" dirty="0" smtClean="0"/>
              <a:t>- Pri tome treba imati na umu da se </a:t>
            </a:r>
            <a:r>
              <a:rPr lang="hr-HR" sz="2000" b="1" dirty="0" smtClean="0">
                <a:solidFill>
                  <a:srgbClr val="FF0000"/>
                </a:solidFill>
              </a:rPr>
              <a:t>veći transportni učinci postižu vozilom s boljim prijevoznim osobinama kao što su: veći ukrcajni prostor, povoljniji odnos korisne nosivosti i ukupne mase, mogućnost čuvanja tereta, mehanizacije ukrcaja i iskrcaja </a:t>
            </a:r>
            <a:r>
              <a:rPr lang="hr-HR" sz="2000" b="1" dirty="0" err="1" smtClean="0">
                <a:solidFill>
                  <a:srgbClr val="FF0000"/>
                </a:solidFill>
              </a:rPr>
              <a:t>i</a:t>
            </a:r>
            <a:r>
              <a:rPr lang="hr-HR" sz="2000" b="1" dirty="0" smtClean="0">
                <a:solidFill>
                  <a:srgbClr val="FF0000"/>
                </a:solidFill>
              </a:rPr>
              <a:t> slično.</a:t>
            </a:r>
            <a:r>
              <a:rPr lang="hr-HR" sz="2000" b="1" dirty="0" smtClean="0"/>
              <a:t> Danas se sve više </a:t>
            </a:r>
            <a:r>
              <a:rPr lang="hr-HR" sz="2000" b="1" dirty="0" smtClean="0">
                <a:solidFill>
                  <a:srgbClr val="FF0000"/>
                </a:solidFill>
              </a:rPr>
              <a:t>primjenjuju tegljači s poluprikolicama umjesto s prikolicama,</a:t>
            </a:r>
            <a:r>
              <a:rPr lang="hr-HR" sz="2000" b="1" dirty="0" smtClean="0"/>
              <a:t> jer se bolje prilagođuju raznim vrstama tereta, a postoji i mogućnost organiziranja integralnog transporta.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- Potreban </a:t>
            </a:r>
            <a:r>
              <a:rPr lang="hr-HR" sz="2000" b="1" dirty="0" smtClean="0">
                <a:solidFill>
                  <a:srgbClr val="FF0000"/>
                </a:solidFill>
              </a:rPr>
              <a:t>broj vozila (vozni park) </a:t>
            </a:r>
            <a:r>
              <a:rPr lang="hr-HR" sz="2000" b="1" dirty="0" smtClean="0"/>
              <a:t>može se izračunati na više načina s pomoću odgovarajućih elemenata, kao što su: </a:t>
            </a:r>
            <a:r>
              <a:rPr lang="hr-HR" sz="2000" b="1" dirty="0" smtClean="0">
                <a:solidFill>
                  <a:srgbClr val="FF0000"/>
                </a:solidFill>
              </a:rPr>
              <a:t>nosivost vozila, broj prijeđenih kilometara u jednom razdoblju (npr. u jednom radnom danu), vrijeme rada, brzina prijevoza, koeficijent iskorištenja prijeđenog puta, vrijeme  obrta vozila, itd.</a:t>
            </a:r>
          </a:p>
        </p:txBody>
      </p:sp>
    </p:spTree>
    <p:extLst>
      <p:ext uri="{BB962C8B-B14F-4D97-AF65-F5344CB8AC3E}">
        <p14:creationId xmlns="" xmlns:p14="http://schemas.microsoft.com/office/powerpoint/2010/main" val="124568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2318</Words>
  <Application>Microsoft Office PowerPoint</Application>
  <PresentationFormat>On-screen Show (4:3)</PresentationFormat>
  <Paragraphs>246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Integralni i multimodalni transport</vt:lpstr>
      <vt:lpstr>CESTOVNI PROMET: PARAMETRI RADA</vt:lpstr>
      <vt:lpstr>CESTOVNI PROMET</vt:lpstr>
      <vt:lpstr>IZMJERITELJI (PARAMETRI) RADA U CESTOVNOM PROMETU </vt:lpstr>
      <vt:lpstr>Slide 5</vt:lpstr>
      <vt:lpstr>Slide 6</vt:lpstr>
      <vt:lpstr>Slide 7</vt:lpstr>
      <vt:lpstr>IZMJERITELJI RADA U PRIJEVOZU TERETA CESTOVNIM PROMETOM</vt:lpstr>
      <vt:lpstr>Slide 9</vt:lpstr>
      <vt:lpstr>Slide 10</vt:lpstr>
      <vt:lpstr>Slide 11</vt:lpstr>
      <vt:lpstr>Slide 12</vt:lpstr>
      <vt:lpstr>IZBOR VOZILA S OBZIROM NA NJEGOVE TEHNIČKO TEHNOLOŠKE PREDNOSTI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PRORAČUN POTREBNOG BROJA PRIKOLICA</vt:lpstr>
      <vt:lpstr>Slide 22</vt:lpstr>
      <vt:lpstr>Slide 23</vt:lpstr>
      <vt:lpstr>Slide 24</vt:lpstr>
      <vt:lpstr>IZMJERITELJI RADA U PRIJEVOZU PUTNIKA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CESTOVNA MOTORNA VOZILA – tehnički parametri</vt:lpstr>
      <vt:lpstr>Slide 36</vt:lpstr>
      <vt:lpstr>Slide 37</vt:lpstr>
      <vt:lpstr>Cestovna motorna vozila – tehnički parametri</vt:lpstr>
      <vt:lpstr>PRORAČUN POTREBNOG BROJA PALETA I VILJUŠKARA KOD PRIJEVOZA ROBE U PALETAMA</vt:lpstr>
      <vt:lpstr>Slide 40</vt:lpstr>
      <vt:lpstr>ODREĐENE SPECIFIČNOSTI  CESTOVNOG PROMETA</vt:lpstr>
      <vt:lpstr>ODREĐENE SPECIFIČNOSTI  CESTOVNOG PROMETA</vt:lpstr>
      <vt:lpstr>Problematika zaustavnog puta kod cestovnih vozila</vt:lpstr>
      <vt:lpstr>Zaustavljanje  vozila</vt:lpstr>
      <vt:lpstr>Zaustavljanje  vozila</vt:lpstr>
      <vt:lpstr>Izračun  puta  kočenja</vt:lpstr>
      <vt:lpstr>Izračun  puta  kočenja</vt:lpstr>
      <vt:lpstr>Izračun puta kočenja – demonstracijski primjer</vt:lpstr>
      <vt:lpstr>Izračun puta kočenja – demonstracijski primjer</vt:lpstr>
      <vt:lpstr>Izračun puta kočenja</vt:lpstr>
      <vt:lpstr>Izračun puta kočenja</vt:lpstr>
      <vt:lpstr>Izračun puta kočenja</vt:lpstr>
      <vt:lpstr>Izračun puta kočenja – demonstracijski primjer</vt:lpstr>
      <vt:lpstr>Izračun puta kočenja – demonstracijski primjer</vt:lpstr>
      <vt:lpstr>Put kočenja pri različitim usporenjima</vt:lpstr>
      <vt:lpstr>Izračun brzine kretanja vozila na osnovu tragova kočenja</vt:lpstr>
      <vt:lpstr>Veličina sile udara kod sudara dva vozila</vt:lpstr>
      <vt:lpstr>                           Hvala na pažnji.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Integralni i multimodalni transport</dc:title>
  <dc:creator>Dave</dc:creator>
  <cp:lastModifiedBy>Kos</cp:lastModifiedBy>
  <cp:revision>207</cp:revision>
  <dcterms:created xsi:type="dcterms:W3CDTF">2006-08-16T00:00:00Z</dcterms:created>
  <dcterms:modified xsi:type="dcterms:W3CDTF">2018-02-21T10:05:13Z</dcterms:modified>
</cp:coreProperties>
</file>