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98"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DA834BEC-22F5-460D-85F7-7A733CBAF7FA}">
          <p14:sldIdLst>
            <p14:sldId id="256"/>
            <p14:sldId id="298"/>
            <p14:sldId id="300"/>
            <p14:sldId id="301"/>
            <p14:sldId id="299"/>
            <p14:sldId id="304"/>
            <p14:sldId id="305"/>
            <p14:sldId id="308"/>
            <p14:sldId id="309"/>
            <p14:sldId id="310"/>
            <p14:sldId id="311"/>
            <p14:sldId id="313"/>
            <p14:sldId id="314"/>
            <p14:sldId id="315"/>
            <p14:sldId id="316"/>
            <p14:sldId id="29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670" autoAdjust="0"/>
  </p:normalViewPr>
  <p:slideViewPr>
    <p:cSldViewPr>
      <p:cViewPr>
        <p:scale>
          <a:sx n="78" d="100"/>
          <a:sy n="78" d="100"/>
        </p:scale>
        <p:origin x="-2574" y="-8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1615CC-792F-4844-9EF8-AB9912EA2496}" type="datetimeFigureOut">
              <a:rPr lang="hr-HR" smtClean="0"/>
              <a:pPr/>
              <a:t>21.2.2018.</a:t>
            </a:fld>
            <a:endParaRPr lang="hr-H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21F895-8919-4919-9F29-540608DB5C7E}" type="slidenum">
              <a:rPr lang="hr-HR" smtClean="0"/>
              <a:pPr/>
              <a:t>‹#›</a:t>
            </a:fld>
            <a:endParaRPr lang="hr-HR" dirty="0"/>
          </a:p>
        </p:txBody>
      </p:sp>
    </p:spTree>
    <p:extLst>
      <p:ext uri="{BB962C8B-B14F-4D97-AF65-F5344CB8AC3E}">
        <p14:creationId xmlns="" xmlns:p14="http://schemas.microsoft.com/office/powerpoint/2010/main" val="2264711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130425"/>
            <a:ext cx="7772400" cy="1470025"/>
          </a:xfrm>
        </p:spPr>
        <p:txBody>
          <a:bodyPr/>
          <a:lstStyle/>
          <a:p>
            <a:r>
              <a:rPr lang="hr-HR" dirty="0" smtClean="0"/>
              <a:t>Integralni i multimodalni transport</a:t>
            </a:r>
            <a:endParaRPr lang="hr-HR" dirty="0"/>
          </a:p>
        </p:txBody>
      </p:sp>
      <p:sp>
        <p:nvSpPr>
          <p:cNvPr id="5" name="Subtitle 2"/>
          <p:cNvSpPr>
            <a:spLocks noGrp="1"/>
          </p:cNvSpPr>
          <p:nvPr>
            <p:ph type="subTitle" idx="1"/>
          </p:nvPr>
        </p:nvSpPr>
        <p:spPr/>
        <p:txBody>
          <a:bodyPr/>
          <a:lstStyle/>
          <a:p>
            <a:r>
              <a:rPr lang="hr-HR" dirty="0" smtClean="0"/>
              <a:t>Prof. dr. sc. Serđo Kos</a:t>
            </a:r>
          </a:p>
          <a:p>
            <a:r>
              <a:rPr lang="hr-HR" dirty="0" smtClean="0"/>
              <a:t>X. predavanje</a:t>
            </a:r>
          </a:p>
          <a:p>
            <a:endParaRPr lang="hr-HR" dirty="0"/>
          </a:p>
        </p:txBody>
      </p:sp>
    </p:spTree>
    <p:extLst>
      <p:ext uri="{BB962C8B-B14F-4D97-AF65-F5344CB8AC3E}">
        <p14:creationId xmlns="" xmlns:p14="http://schemas.microsoft.com/office/powerpoint/2010/main" val="1544472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hr-HR" b="1" dirty="0" smtClean="0"/>
              <a:t>Matematički model</a:t>
            </a:r>
            <a:endParaRPr lang="hr-HR" dirty="0"/>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hr-HR" dirty="0" smtClean="0"/>
              <a:t>- Konkretno </a:t>
            </a:r>
            <a:r>
              <a:rPr lang="hr-HR" b="1" dirty="0" smtClean="0"/>
              <a:t>od svih vrsta i veličina kontejnera koji su na raspolaganju u lukama ukrcaja potrebno je izvršiti selekciju odnosno odabrati određen broj raznih masa, vrsta i veličina kontejnera koji će dati maksimalan prihod odnosno profit broda. Navedeni kriterij za funkciju kriterija ciljano je odabran iz razloga što je pri uporabi potpuno kontejnerskih brodova koji imaju vrlo visoke dnevne fiksne troškove eksploatacije </a:t>
            </a:r>
            <a:r>
              <a:rPr lang="hr-HR" b="1" dirty="0" smtClean="0"/>
              <a:t>(&gt; </a:t>
            </a:r>
            <a:r>
              <a:rPr lang="hr-HR" b="1" dirty="0" smtClean="0"/>
              <a:t>5000 USD) najznačajnije je ostvarenje što većeg profita po obavljenom putovanju. Također morska kontejnerizacija kao integralni/multimodalni proces transporta je vrlo skupa  i visoko profitabilna grana morske transportne tehnologije kojom se postiže visoka produktivnost i niz pozitivnih učinaka za sve sudionike kontejnerskog prometnog lanca.</a:t>
            </a:r>
          </a:p>
          <a:p>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Postavljanje matematičkog modela</a:t>
            </a:r>
            <a:endParaRPr lang="hr-HR" b="1" dirty="0"/>
          </a:p>
        </p:txBody>
      </p:sp>
      <p:sp>
        <p:nvSpPr>
          <p:cNvPr id="3" name="Content Placeholder 2"/>
          <p:cNvSpPr>
            <a:spLocks noGrp="1"/>
          </p:cNvSpPr>
          <p:nvPr>
            <p:ph idx="1"/>
          </p:nvPr>
        </p:nvSpPr>
        <p:spPr/>
        <p:txBody>
          <a:bodyPr/>
          <a:lstStyle/>
          <a:p>
            <a:r>
              <a:rPr lang="hr-HR" sz="4000" b="1" dirty="0" smtClean="0"/>
              <a:t>Kako bi se problem koji je prethodno definiran mogao egzaktno riješiti postavit će se odgovarajući matematički model:</a:t>
            </a:r>
          </a:p>
          <a:p>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Postavljanje matematičkog modela</a:t>
            </a:r>
            <a:endParaRPr lang="hr-HR" dirty="0"/>
          </a:p>
        </p:txBody>
      </p:sp>
      <p:pic>
        <p:nvPicPr>
          <p:cNvPr id="1028" name="Picture 4" descr="C:\Users\Kos\Documents\IMG_1194.JPG"/>
          <p:cNvPicPr>
            <a:picLocks noGrp="1" noChangeAspect="1" noChangeArrowheads="1"/>
          </p:cNvPicPr>
          <p:nvPr>
            <p:ph idx="1"/>
          </p:nvPr>
        </p:nvPicPr>
        <p:blipFill>
          <a:blip r:embed="rId2" cstate="print"/>
          <a:srcRect/>
          <a:stretch>
            <a:fillRect/>
          </a:stretch>
        </p:blipFill>
        <p:spPr bwMode="auto">
          <a:xfrm>
            <a:off x="1828800" y="1167792"/>
            <a:ext cx="5308548" cy="569020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Postavljanje matematičkog modela</a:t>
            </a:r>
            <a:endParaRPr lang="hr-HR" dirty="0"/>
          </a:p>
        </p:txBody>
      </p:sp>
      <p:pic>
        <p:nvPicPr>
          <p:cNvPr id="2050" name="Picture 2" descr="C:\Users\Kos\Documents\IMG_1195.JPG"/>
          <p:cNvPicPr>
            <a:picLocks noGrp="1" noChangeAspect="1" noChangeArrowheads="1"/>
          </p:cNvPicPr>
          <p:nvPr>
            <p:ph idx="1"/>
          </p:nvPr>
        </p:nvPicPr>
        <p:blipFill>
          <a:blip r:embed="rId2" cstate="print"/>
          <a:srcRect/>
          <a:stretch>
            <a:fillRect/>
          </a:stretch>
        </p:blipFill>
        <p:spPr bwMode="auto">
          <a:xfrm>
            <a:off x="295928" y="1143000"/>
            <a:ext cx="8009872" cy="5486400"/>
          </a:xfrm>
          <a:prstGeom prst="rect">
            <a:avLst/>
          </a:prstGeom>
          <a:noFill/>
        </p:spPr>
      </p:pic>
      <p:pic>
        <p:nvPicPr>
          <p:cNvPr id="5" name="Picture 4" descr="C:\Users\Kos\Documents\IMG_1194.JPG"/>
          <p:cNvPicPr>
            <a:picLocks noChangeAspect="1" noChangeArrowheads="1"/>
          </p:cNvPicPr>
          <p:nvPr/>
        </p:nvPicPr>
        <p:blipFill>
          <a:blip r:embed="rId3" cstate="print"/>
          <a:srcRect/>
          <a:stretch>
            <a:fillRect/>
          </a:stretch>
        </p:blipFill>
        <p:spPr bwMode="auto">
          <a:xfrm>
            <a:off x="4800600" y="3276600"/>
            <a:ext cx="3200400" cy="343049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Postavljanje matematičkog modela</a:t>
            </a:r>
            <a:endParaRPr lang="hr-HR" dirty="0"/>
          </a:p>
        </p:txBody>
      </p:sp>
      <p:sp>
        <p:nvSpPr>
          <p:cNvPr id="3" name="Content Placeholder 2"/>
          <p:cNvSpPr>
            <a:spLocks noGrp="1"/>
          </p:cNvSpPr>
          <p:nvPr>
            <p:ph idx="1"/>
          </p:nvPr>
        </p:nvSpPr>
        <p:spPr/>
        <p:txBody>
          <a:bodyPr>
            <a:normAutofit lnSpcReduction="10000"/>
          </a:bodyPr>
          <a:lstStyle/>
          <a:p>
            <a:r>
              <a:rPr lang="hr-HR" dirty="0" smtClean="0"/>
              <a:t>- </a:t>
            </a:r>
            <a:r>
              <a:rPr lang="hr-HR" b="1" dirty="0" smtClean="0"/>
              <a:t>Riješiti problem optimalne strukture transporta potpuno kontejnerskog broda po prethodno postavljenom matematičkom modelu znači odrediti vrijednosti strukturnih varijabli X</a:t>
            </a:r>
            <a:r>
              <a:rPr lang="hr-HR" b="1" baseline="-25000" dirty="0" smtClean="0"/>
              <a:t>j</a:t>
            </a:r>
            <a:r>
              <a:rPr lang="hr-HR" b="1" dirty="0" smtClean="0"/>
              <a:t> (j = 1,2,3,… n) koje će dati maksimalnu vrijednost funkcije kriterija , a ujedno zadovoljavaju sve osnovne i dodatne uvjete odnosno postavljena ograničenja. Vrijednosti g</a:t>
            </a:r>
            <a:r>
              <a:rPr lang="hr-HR" b="1" baseline="-25000" dirty="0" smtClean="0"/>
              <a:t>i</a:t>
            </a:r>
            <a:r>
              <a:rPr lang="hr-HR" b="1" dirty="0" smtClean="0"/>
              <a:t> , C</a:t>
            </a:r>
            <a:r>
              <a:rPr lang="hr-HR" b="1" baseline="-25000" dirty="0" smtClean="0"/>
              <a:t>j</a:t>
            </a:r>
            <a:r>
              <a:rPr lang="hr-HR" b="1" dirty="0" smtClean="0"/>
              <a:t> , a</a:t>
            </a:r>
            <a:r>
              <a:rPr lang="hr-HR" b="1" baseline="-25000" dirty="0" smtClean="0"/>
              <a:t>ij</a:t>
            </a:r>
            <a:r>
              <a:rPr lang="hr-HR" b="1" dirty="0" smtClean="0"/>
              <a:t> , m , n  mogu biti bilo koji cijeli pozitivni brojevi.</a:t>
            </a:r>
          </a:p>
          <a:p>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t>Rješavanje matematičkog modela</a:t>
            </a:r>
            <a:endParaRPr lang="hr-HR" dirty="0"/>
          </a:p>
        </p:txBody>
      </p:sp>
      <p:sp>
        <p:nvSpPr>
          <p:cNvPr id="3" name="Content Placeholder 2"/>
          <p:cNvSpPr>
            <a:spLocks noGrp="1"/>
          </p:cNvSpPr>
          <p:nvPr>
            <p:ph idx="1"/>
          </p:nvPr>
        </p:nvSpPr>
        <p:spPr>
          <a:xfrm>
            <a:off x="457200" y="1143000"/>
            <a:ext cx="8229600" cy="4983163"/>
          </a:xfrm>
        </p:spPr>
        <p:txBody>
          <a:bodyPr>
            <a:normAutofit/>
          </a:bodyPr>
          <a:lstStyle/>
          <a:p>
            <a:pPr>
              <a:buNone/>
            </a:pPr>
            <a:r>
              <a:rPr lang="hr-HR" sz="2000" dirty="0" smtClean="0"/>
              <a:t>- Matematički model optimalne strukture transporta potpuno kontejnerskog broda može se općenito napisati na sljedeći način :</a:t>
            </a:r>
            <a:endParaRPr lang="hr-HR" sz="2000" dirty="0"/>
          </a:p>
        </p:txBody>
      </p:sp>
      <p:pic>
        <p:nvPicPr>
          <p:cNvPr id="5" name="Picture 2" descr="C:\Users\Kos\Documents\IMG_1198.JPG"/>
          <p:cNvPicPr>
            <a:picLocks noChangeAspect="1" noChangeArrowheads="1"/>
          </p:cNvPicPr>
          <p:nvPr/>
        </p:nvPicPr>
        <p:blipFill>
          <a:blip r:embed="rId2" cstate="print"/>
          <a:srcRect/>
          <a:stretch>
            <a:fillRect/>
          </a:stretch>
        </p:blipFill>
        <p:spPr bwMode="auto">
          <a:xfrm>
            <a:off x="2057400" y="1803904"/>
            <a:ext cx="5562600" cy="477945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Rješavanje matematičkog modela</a:t>
            </a:r>
            <a:endParaRPr lang="hr-HR" dirty="0"/>
          </a:p>
        </p:txBody>
      </p:sp>
      <p:sp>
        <p:nvSpPr>
          <p:cNvPr id="3" name="Content Placeholder 2"/>
          <p:cNvSpPr>
            <a:spLocks noGrp="1"/>
          </p:cNvSpPr>
          <p:nvPr>
            <p:ph idx="1"/>
          </p:nvPr>
        </p:nvSpPr>
        <p:spPr>
          <a:xfrm>
            <a:off x="457200" y="1143000"/>
            <a:ext cx="8229600" cy="4983163"/>
          </a:xfrm>
        </p:spPr>
        <p:txBody>
          <a:bodyPr/>
          <a:lstStyle/>
          <a:p>
            <a:r>
              <a:rPr lang="hr-HR" sz="2000" dirty="0" smtClean="0"/>
              <a:t>Uvjet </a:t>
            </a:r>
            <a:r>
              <a:rPr lang="hr-HR" sz="2000" b="1" dirty="0" smtClean="0"/>
              <a:t>pod brojem (9) pojavljuje se ukoliko se određena količina , određene vrste , veličine i mase  kontejnera ili trailera želi obavezno imati u programu strukture transporta bez obzira na financijski efekt </a:t>
            </a:r>
            <a:r>
              <a:rPr lang="hr-HR" sz="2000" dirty="0" smtClean="0"/>
              <a:t>, a što se u pomorskoj praksi zna dogoditi.</a:t>
            </a:r>
          </a:p>
          <a:p>
            <a:endParaRPr lang="hr-HR" dirty="0"/>
          </a:p>
        </p:txBody>
      </p:sp>
      <p:pic>
        <p:nvPicPr>
          <p:cNvPr id="4" name="Picture 2" descr="C:\Users\Kos\Documents\IMG_1198.JPG"/>
          <p:cNvPicPr>
            <a:picLocks noChangeAspect="1" noChangeArrowheads="1"/>
          </p:cNvPicPr>
          <p:nvPr/>
        </p:nvPicPr>
        <p:blipFill>
          <a:blip r:embed="rId2" cstate="print"/>
          <a:srcRect/>
          <a:stretch>
            <a:fillRect/>
          </a:stretch>
        </p:blipFill>
        <p:spPr bwMode="auto">
          <a:xfrm>
            <a:off x="2057400" y="2393152"/>
            <a:ext cx="4876800" cy="419021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Rješavanje matematičkog modela</a:t>
            </a:r>
            <a:endParaRPr lang="hr-HR" dirty="0"/>
          </a:p>
        </p:txBody>
      </p:sp>
      <p:sp>
        <p:nvSpPr>
          <p:cNvPr id="3" name="Content Placeholder 2"/>
          <p:cNvSpPr>
            <a:spLocks noGrp="1"/>
          </p:cNvSpPr>
          <p:nvPr>
            <p:ph idx="1"/>
          </p:nvPr>
        </p:nvSpPr>
        <p:spPr>
          <a:xfrm>
            <a:off x="457200" y="1219200"/>
            <a:ext cx="8229600" cy="4906963"/>
          </a:xfrm>
        </p:spPr>
        <p:txBody>
          <a:bodyPr/>
          <a:lstStyle/>
          <a:p>
            <a:pPr>
              <a:buNone/>
            </a:pPr>
            <a:r>
              <a:rPr lang="hr-HR" dirty="0" smtClean="0"/>
              <a:t>- </a:t>
            </a:r>
            <a:r>
              <a:rPr lang="en-US" sz="2000" dirty="0" smtClean="0"/>
              <a:t>Ovako definiran matematički model ima i svoju matričnu interpretaciju</a:t>
            </a:r>
            <a:r>
              <a:rPr lang="hr-HR" sz="2000" dirty="0" smtClean="0"/>
              <a:t> :</a:t>
            </a:r>
            <a:endParaRPr lang="hr-HR" sz="2000" dirty="0"/>
          </a:p>
        </p:txBody>
      </p:sp>
      <p:sp>
        <p:nvSpPr>
          <p:cNvPr id="4" name="Rectangle 3"/>
          <p:cNvSpPr/>
          <p:nvPr/>
        </p:nvSpPr>
        <p:spPr>
          <a:xfrm>
            <a:off x="762000" y="1981200"/>
            <a:ext cx="7543800" cy="3046988"/>
          </a:xfrm>
          <a:prstGeom prst="rect">
            <a:avLst/>
          </a:prstGeom>
        </p:spPr>
        <p:txBody>
          <a:bodyPr wrap="square">
            <a:spAutoFit/>
          </a:bodyPr>
          <a:lstStyle/>
          <a:p>
            <a:pPr lvl="0"/>
            <a:r>
              <a:rPr lang="hr-HR" sz="2400" b="1" dirty="0" smtClean="0"/>
              <a:t>Treba odrediti sve nenegativne vrijednosti komponenti vektora  X = ( x</a:t>
            </a:r>
            <a:r>
              <a:rPr lang="hr-HR" sz="2400" b="1" baseline="-25000" dirty="0" smtClean="0"/>
              <a:t>1</a:t>
            </a:r>
            <a:r>
              <a:rPr lang="hr-HR" sz="2400" b="1" dirty="0" smtClean="0"/>
              <a:t>, x</a:t>
            </a:r>
            <a:r>
              <a:rPr lang="hr-HR" sz="2400" b="1" baseline="-25000" dirty="0" smtClean="0"/>
              <a:t>2</a:t>
            </a:r>
            <a:r>
              <a:rPr lang="hr-HR" sz="2400" b="1" dirty="0" smtClean="0"/>
              <a:t>, x</a:t>
            </a:r>
            <a:r>
              <a:rPr lang="hr-HR" sz="2400" b="1" baseline="-25000" dirty="0" smtClean="0"/>
              <a:t>3</a:t>
            </a:r>
            <a:r>
              <a:rPr lang="hr-HR" sz="2400" b="1" dirty="0" smtClean="0"/>
              <a:t>, … x</a:t>
            </a:r>
            <a:r>
              <a:rPr lang="hr-HR" sz="2400" b="1" baseline="-25000" dirty="0" smtClean="0"/>
              <a:t>n</a:t>
            </a:r>
            <a:r>
              <a:rPr lang="hr-HR" sz="2400" b="1" dirty="0" smtClean="0"/>
              <a:t>) koji će dati maksimalnu vrijednost funkcije kriterija :</a:t>
            </a:r>
          </a:p>
          <a:p>
            <a:r>
              <a:rPr lang="hr-HR" sz="2400" b="1" dirty="0" smtClean="0"/>
              <a:t>   Z = C’ </a:t>
            </a:r>
            <a:r>
              <a:rPr lang="hr-HR" sz="2400" b="1" dirty="0" smtClean="0">
                <a:sym typeface="Symbol"/>
              </a:rPr>
              <a:t></a:t>
            </a:r>
            <a:r>
              <a:rPr lang="hr-HR" sz="2400" b="1" dirty="0" smtClean="0"/>
              <a:t> X                      </a:t>
            </a:r>
          </a:p>
          <a:p>
            <a:r>
              <a:rPr lang="hr-HR" sz="2400" b="1" dirty="0" smtClean="0"/>
              <a:t>a istovremeno udovoljiti sljedećim linearnim ograničenjima:</a:t>
            </a:r>
          </a:p>
          <a:p>
            <a:r>
              <a:rPr lang="hr-HR" sz="2400" b="1" dirty="0" smtClean="0"/>
              <a:t>   X </a:t>
            </a:r>
            <a:r>
              <a:rPr lang="hr-HR" sz="2400" b="1" dirty="0" smtClean="0">
                <a:sym typeface="Symbol"/>
              </a:rPr>
              <a:t></a:t>
            </a:r>
            <a:r>
              <a:rPr lang="hr-HR" sz="2400" b="1" dirty="0" smtClean="0"/>
              <a:t> 0                               </a:t>
            </a:r>
          </a:p>
          <a:p>
            <a:r>
              <a:rPr lang="hr-HR" sz="2400" b="1" dirty="0" smtClean="0"/>
              <a:t>   A </a:t>
            </a:r>
            <a:r>
              <a:rPr lang="hr-HR" sz="2400" b="1" dirty="0" smtClean="0">
                <a:sym typeface="Symbol"/>
              </a:rPr>
              <a:t></a:t>
            </a:r>
            <a:r>
              <a:rPr lang="hr-HR" sz="2400" b="1" dirty="0" smtClean="0"/>
              <a:t>  X </a:t>
            </a:r>
            <a:r>
              <a:rPr lang="hr-HR" sz="2400" b="1" dirty="0" smtClean="0">
                <a:sym typeface="Symbol"/>
              </a:rPr>
              <a:t></a:t>
            </a:r>
            <a:r>
              <a:rPr lang="hr-HR" sz="2400" b="1" dirty="0" smtClean="0"/>
              <a:t> D                       </a:t>
            </a:r>
            <a:endParaRPr lang="hr-HR"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Rješavanje matematičkog modela</a:t>
            </a:r>
            <a:endParaRPr lang="hr-HR" dirty="0"/>
          </a:p>
        </p:txBody>
      </p:sp>
      <p:sp>
        <p:nvSpPr>
          <p:cNvPr id="3" name="Content Placeholder 2"/>
          <p:cNvSpPr>
            <a:spLocks noGrp="1"/>
          </p:cNvSpPr>
          <p:nvPr>
            <p:ph idx="1"/>
          </p:nvPr>
        </p:nvSpPr>
        <p:spPr/>
        <p:txBody>
          <a:bodyPr>
            <a:normAutofit/>
          </a:bodyPr>
          <a:lstStyle/>
          <a:p>
            <a:r>
              <a:rPr lang="hr-HR" sz="2000" dirty="0" smtClean="0"/>
              <a:t>- Gdje je :</a:t>
            </a:r>
            <a:endParaRPr lang="hr-HR" sz="2000" dirty="0"/>
          </a:p>
        </p:txBody>
      </p:sp>
      <p:pic>
        <p:nvPicPr>
          <p:cNvPr id="4098" name="Picture 2" descr="C:\Users\Kos\Documents\IMG_1199.JPG"/>
          <p:cNvPicPr>
            <a:picLocks noChangeAspect="1" noChangeArrowheads="1"/>
          </p:cNvPicPr>
          <p:nvPr/>
        </p:nvPicPr>
        <p:blipFill>
          <a:blip r:embed="rId2" cstate="print"/>
          <a:srcRect/>
          <a:stretch>
            <a:fillRect/>
          </a:stretch>
        </p:blipFill>
        <p:spPr bwMode="auto">
          <a:xfrm>
            <a:off x="2057400" y="1219200"/>
            <a:ext cx="6553200" cy="551292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Rješavanje matematičkog modela</a:t>
            </a:r>
            <a:endParaRPr lang="hr-HR" dirty="0"/>
          </a:p>
        </p:txBody>
      </p:sp>
      <p:sp>
        <p:nvSpPr>
          <p:cNvPr id="3" name="Content Placeholder 2"/>
          <p:cNvSpPr>
            <a:spLocks noGrp="1"/>
          </p:cNvSpPr>
          <p:nvPr>
            <p:ph idx="1"/>
          </p:nvPr>
        </p:nvSpPr>
        <p:spPr>
          <a:xfrm>
            <a:off x="304800" y="1219200"/>
            <a:ext cx="8382000" cy="4906963"/>
          </a:xfrm>
        </p:spPr>
        <p:txBody>
          <a:bodyPr/>
          <a:lstStyle/>
          <a:p>
            <a:r>
              <a:rPr lang="en-US" sz="2000" b="1" dirty="0" smtClean="0"/>
              <a:t>D – vektor slobodnih članova koji predstavljaju ograničenja veličine m (korisna nosivost broda , TEU prijevozni </a:t>
            </a:r>
            <a:r>
              <a:rPr lang="hr-HR" sz="2000" b="1" dirty="0" smtClean="0"/>
              <a:t>kapacitet broda, broj raznih tipova, veličina i masa kontejnera ili trailera koji su na raspolaganju za ukrcaj)</a:t>
            </a:r>
          </a:p>
          <a:p>
            <a:endParaRPr lang="hr-HR" dirty="0"/>
          </a:p>
        </p:txBody>
      </p:sp>
      <p:pic>
        <p:nvPicPr>
          <p:cNvPr id="5122" name="Picture 2" descr="C:\Users\Kos\Documents\IMG_1200.JPG"/>
          <p:cNvPicPr>
            <a:picLocks noChangeAspect="1" noChangeArrowheads="1"/>
          </p:cNvPicPr>
          <p:nvPr/>
        </p:nvPicPr>
        <p:blipFill>
          <a:blip r:embed="rId2" cstate="print"/>
          <a:srcRect/>
          <a:stretch>
            <a:fillRect/>
          </a:stretch>
        </p:blipFill>
        <p:spPr bwMode="auto">
          <a:xfrm>
            <a:off x="3733800" y="2133600"/>
            <a:ext cx="2743200" cy="463250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a:noAutofit/>
          </a:bodyPr>
          <a:lstStyle/>
          <a:p>
            <a:r>
              <a:rPr lang="hr-HR" sz="3200" b="1" dirty="0" smtClean="0"/>
              <a:t>MATEMATIČKI MODEL OPTIMALNE STRUKTURE TRANSPORTA POTPUNO KONTEJNERSKOG BRODA NA ODREĐENOM PROMETNOM PRAVCU</a:t>
            </a:r>
            <a:endParaRPr lang="hr-HR" sz="3200" b="1" dirty="0"/>
          </a:p>
        </p:txBody>
      </p:sp>
    </p:spTree>
    <p:extLst>
      <p:ext uri="{BB962C8B-B14F-4D97-AF65-F5344CB8AC3E}">
        <p14:creationId xmlns="" xmlns:p14="http://schemas.microsoft.com/office/powerpoint/2010/main" val="1359646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Rješavanje matematičkog modela</a:t>
            </a:r>
            <a:endParaRPr lang="hr-HR" dirty="0"/>
          </a:p>
        </p:txBody>
      </p:sp>
      <p:sp>
        <p:nvSpPr>
          <p:cNvPr id="3" name="Content Placeholder 2"/>
          <p:cNvSpPr>
            <a:spLocks noGrp="1"/>
          </p:cNvSpPr>
          <p:nvPr>
            <p:ph idx="1"/>
          </p:nvPr>
        </p:nvSpPr>
        <p:spPr>
          <a:xfrm>
            <a:off x="457200" y="1143000"/>
            <a:ext cx="8229600" cy="4983163"/>
          </a:xfrm>
        </p:spPr>
        <p:txBody>
          <a:bodyPr/>
          <a:lstStyle/>
          <a:p>
            <a:r>
              <a:rPr lang="hr-HR" sz="2000" b="1" dirty="0" smtClean="0"/>
              <a:t>X – vektor nepoznatih vrijednosti varijable X veličine n (broj kontejnera ili trailera za prijevoz koji ulazi u optimalnu strukturu transporta)</a:t>
            </a:r>
          </a:p>
          <a:p>
            <a:endParaRPr lang="hr-HR" dirty="0"/>
          </a:p>
        </p:txBody>
      </p:sp>
      <p:pic>
        <p:nvPicPr>
          <p:cNvPr id="6146" name="Picture 2" descr="C:\Users\Kos\Documents\IMG_1201.JPG"/>
          <p:cNvPicPr>
            <a:picLocks noChangeAspect="1" noChangeArrowheads="1"/>
          </p:cNvPicPr>
          <p:nvPr/>
        </p:nvPicPr>
        <p:blipFill>
          <a:blip r:embed="rId2" cstate="print"/>
          <a:srcRect/>
          <a:stretch>
            <a:fillRect/>
          </a:stretch>
        </p:blipFill>
        <p:spPr bwMode="auto">
          <a:xfrm>
            <a:off x="3276600" y="1909076"/>
            <a:ext cx="3048000" cy="441797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hr-HR" b="1" dirty="0" smtClean="0"/>
              <a:t>Rješavanje matematičkog modela</a:t>
            </a:r>
            <a:endParaRPr lang="hr-HR" dirty="0"/>
          </a:p>
        </p:txBody>
      </p:sp>
      <p:sp>
        <p:nvSpPr>
          <p:cNvPr id="3" name="Content Placeholder 2"/>
          <p:cNvSpPr>
            <a:spLocks noGrp="1"/>
          </p:cNvSpPr>
          <p:nvPr>
            <p:ph idx="1"/>
          </p:nvPr>
        </p:nvSpPr>
        <p:spPr>
          <a:xfrm>
            <a:off x="457200" y="1066800"/>
            <a:ext cx="8229600" cy="5059363"/>
          </a:xfrm>
        </p:spPr>
        <p:txBody>
          <a:bodyPr/>
          <a:lstStyle/>
          <a:p>
            <a:r>
              <a:rPr lang="hr-HR" sz="2000" b="1" dirty="0" smtClean="0"/>
              <a:t>C’ – transponirana jednoredna matrica C </a:t>
            </a:r>
          </a:p>
          <a:p>
            <a:endParaRPr lang="hr-HR" dirty="0"/>
          </a:p>
        </p:txBody>
      </p:sp>
      <p:pic>
        <p:nvPicPr>
          <p:cNvPr id="7171" name="Picture 3" descr="C:\Users\Kos\Documents\IMG_1202.JPG"/>
          <p:cNvPicPr>
            <a:picLocks noChangeAspect="1" noChangeArrowheads="1"/>
          </p:cNvPicPr>
          <p:nvPr/>
        </p:nvPicPr>
        <p:blipFill>
          <a:blip r:embed="rId2" cstate="print"/>
          <a:srcRect/>
          <a:stretch>
            <a:fillRect/>
          </a:stretch>
        </p:blipFill>
        <p:spPr bwMode="auto">
          <a:xfrm>
            <a:off x="685800" y="1752600"/>
            <a:ext cx="2971800" cy="4406176"/>
          </a:xfrm>
          <a:prstGeom prst="rect">
            <a:avLst/>
          </a:prstGeom>
          <a:noFill/>
        </p:spPr>
      </p:pic>
      <p:pic>
        <p:nvPicPr>
          <p:cNvPr id="5" name="Picture 2" descr="C:\Users\Kos\Documents\IMG_1199.JPG"/>
          <p:cNvPicPr>
            <a:picLocks noChangeAspect="1" noChangeArrowheads="1"/>
          </p:cNvPicPr>
          <p:nvPr/>
        </p:nvPicPr>
        <p:blipFill>
          <a:blip r:embed="rId3" cstate="print"/>
          <a:srcRect/>
          <a:stretch>
            <a:fillRect/>
          </a:stretch>
        </p:blipFill>
        <p:spPr bwMode="auto">
          <a:xfrm>
            <a:off x="3810000" y="1600200"/>
            <a:ext cx="4724400" cy="48006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hr-HR" b="1" dirty="0" smtClean="0"/>
              <a:t>Rješavanje matematičkog modela</a:t>
            </a:r>
            <a:endParaRPr lang="hr-HR" dirty="0"/>
          </a:p>
        </p:txBody>
      </p:sp>
      <p:sp>
        <p:nvSpPr>
          <p:cNvPr id="3" name="Content Placeholder 2"/>
          <p:cNvSpPr>
            <a:spLocks noGrp="1"/>
          </p:cNvSpPr>
          <p:nvPr>
            <p:ph idx="1"/>
          </p:nvPr>
        </p:nvSpPr>
        <p:spPr>
          <a:xfrm>
            <a:off x="457200" y="1143000"/>
            <a:ext cx="8229600" cy="4983163"/>
          </a:xfrm>
        </p:spPr>
        <p:txBody>
          <a:bodyPr/>
          <a:lstStyle/>
          <a:p>
            <a:pPr>
              <a:buNone/>
            </a:pPr>
            <a:r>
              <a:rPr lang="hr-HR" dirty="0" smtClean="0"/>
              <a:t>- </a:t>
            </a:r>
            <a:r>
              <a:rPr lang="hr-HR" sz="2000" b="1" dirty="0" smtClean="0"/>
              <a:t>Matrica A je matrica reda ( m </a:t>
            </a:r>
            <a:r>
              <a:rPr lang="hr-HR" sz="2000" b="1" dirty="0" smtClean="0">
                <a:sym typeface="Symbol"/>
              </a:rPr>
              <a:t></a:t>
            </a:r>
            <a:r>
              <a:rPr lang="hr-HR" sz="2000" b="1" dirty="0" smtClean="0"/>
              <a:t> n) , matrica D  je jednostupčana matrica reda ( m </a:t>
            </a:r>
            <a:r>
              <a:rPr lang="hr-HR" sz="2000" b="1" dirty="0" smtClean="0">
                <a:sym typeface="Symbol"/>
              </a:rPr>
              <a:t></a:t>
            </a:r>
            <a:r>
              <a:rPr lang="hr-HR" sz="2000" b="1" dirty="0" smtClean="0"/>
              <a:t> 1 ) , matrica X je jednostupčana matrica reda ( n </a:t>
            </a:r>
            <a:r>
              <a:rPr lang="hr-HR" sz="2000" b="1" dirty="0" smtClean="0">
                <a:sym typeface="Symbol"/>
              </a:rPr>
              <a:t></a:t>
            </a:r>
            <a:r>
              <a:rPr lang="hr-HR" sz="2000" b="1" dirty="0" smtClean="0"/>
              <a:t> 1 ) , matrica C je jednoredna matrica reda ( n </a:t>
            </a:r>
            <a:r>
              <a:rPr lang="hr-HR" sz="2000" b="1" dirty="0" smtClean="0">
                <a:sym typeface="Symbol"/>
              </a:rPr>
              <a:t></a:t>
            </a:r>
            <a:r>
              <a:rPr lang="hr-HR" sz="2000" b="1" dirty="0" smtClean="0"/>
              <a:t> 1 ) , a matrica C’ je transponat jednoredne matrice C.</a:t>
            </a:r>
            <a:endParaRPr lang="hr-HR" sz="2000" b="1" dirty="0"/>
          </a:p>
        </p:txBody>
      </p:sp>
      <p:pic>
        <p:nvPicPr>
          <p:cNvPr id="4" name="Picture 2" descr="C:\Users\Kos\Documents\IMG_1199.JPG"/>
          <p:cNvPicPr>
            <a:picLocks noChangeAspect="1" noChangeArrowheads="1"/>
          </p:cNvPicPr>
          <p:nvPr/>
        </p:nvPicPr>
        <p:blipFill>
          <a:blip r:embed="rId2" cstate="print"/>
          <a:srcRect/>
          <a:stretch>
            <a:fillRect/>
          </a:stretch>
        </p:blipFill>
        <p:spPr bwMode="auto">
          <a:xfrm>
            <a:off x="133161" y="2743200"/>
            <a:ext cx="4210239" cy="3960272"/>
          </a:xfrm>
          <a:prstGeom prst="rect">
            <a:avLst/>
          </a:prstGeom>
          <a:noFill/>
        </p:spPr>
      </p:pic>
      <p:pic>
        <p:nvPicPr>
          <p:cNvPr id="6" name="Picture 2" descr="C:\Users\Kos\Documents\IMG_1200.JPG"/>
          <p:cNvPicPr>
            <a:picLocks noChangeAspect="1" noChangeArrowheads="1"/>
          </p:cNvPicPr>
          <p:nvPr/>
        </p:nvPicPr>
        <p:blipFill>
          <a:blip r:embed="rId3" cstate="print"/>
          <a:srcRect/>
          <a:stretch>
            <a:fillRect/>
          </a:stretch>
        </p:blipFill>
        <p:spPr bwMode="auto">
          <a:xfrm>
            <a:off x="4495800" y="2819400"/>
            <a:ext cx="1752600" cy="3733800"/>
          </a:xfrm>
          <a:prstGeom prst="rect">
            <a:avLst/>
          </a:prstGeom>
          <a:noFill/>
        </p:spPr>
      </p:pic>
      <p:pic>
        <p:nvPicPr>
          <p:cNvPr id="7" name="Picture 3" descr="C:\Users\Kos\Documents\IMG_1202.JPG"/>
          <p:cNvPicPr>
            <a:picLocks noChangeAspect="1" noChangeArrowheads="1"/>
          </p:cNvPicPr>
          <p:nvPr/>
        </p:nvPicPr>
        <p:blipFill>
          <a:blip r:embed="rId4" cstate="print"/>
          <a:srcRect/>
          <a:stretch>
            <a:fillRect/>
          </a:stretch>
        </p:blipFill>
        <p:spPr bwMode="auto">
          <a:xfrm>
            <a:off x="6400800" y="2819400"/>
            <a:ext cx="2209800" cy="344979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hr-HR" b="1" dirty="0" smtClean="0"/>
              <a:t>Rješavanje matematičkog modela</a:t>
            </a:r>
            <a:endParaRPr lang="hr-HR" dirty="0"/>
          </a:p>
        </p:txBody>
      </p:sp>
      <p:sp>
        <p:nvSpPr>
          <p:cNvPr id="3" name="Content Placeholder 2"/>
          <p:cNvSpPr>
            <a:spLocks noGrp="1"/>
          </p:cNvSpPr>
          <p:nvPr>
            <p:ph idx="1"/>
          </p:nvPr>
        </p:nvSpPr>
        <p:spPr>
          <a:xfrm>
            <a:off x="457200" y="914400"/>
            <a:ext cx="8229600" cy="5211763"/>
          </a:xfrm>
        </p:spPr>
        <p:txBody>
          <a:bodyPr>
            <a:normAutofit/>
          </a:bodyPr>
          <a:lstStyle/>
          <a:p>
            <a:r>
              <a:rPr lang="hr-HR" sz="2000" dirty="0" smtClean="0"/>
              <a:t>- </a:t>
            </a:r>
            <a:r>
              <a:rPr lang="en-US" sz="2000" b="1" dirty="0" smtClean="0"/>
              <a:t>ograničenja koja su ugrađena u model izražena su si</a:t>
            </a:r>
            <a:r>
              <a:rPr lang="hr-HR" sz="2000" b="1" dirty="0" smtClean="0"/>
              <a:t>s</a:t>
            </a:r>
            <a:r>
              <a:rPr lang="en-US" sz="2000" b="1" dirty="0" smtClean="0"/>
              <a:t>temom nejednadžbi prvenstveno iz razloga što je u pomorskoj praksi gotovo nemoguće formirati strukturu transporta kontejnera koja će u potpunosti istovremeno iskoristiti nosivost i prijevozni TEU kapacitet kontejnerskog broda.Također nejednadžbe su fleksibilnije od jednadžbi jer nejednadžbe dopuštaju </a:t>
            </a:r>
            <a:r>
              <a:rPr lang="hr-HR" sz="2000" b="1" dirty="0" smtClean="0"/>
              <a:t>selekciju rješenja unutar određenog raspona. Konkretno da je u ograničenjima pod brojevima (6), (7) i (8) umetnuto “=” umjesto “</a:t>
            </a:r>
            <a:r>
              <a:rPr lang="hr-HR" sz="2000" b="1" dirty="0" smtClean="0">
                <a:sym typeface="Symbol"/>
              </a:rPr>
              <a:t></a:t>
            </a:r>
            <a:r>
              <a:rPr lang="hr-HR" sz="2000" b="1" dirty="0" smtClean="0"/>
              <a:t>” osjetno bi se smanjio broj mogućih zadovoljavajućih rješenja postavljenog matematičkog modela.</a:t>
            </a:r>
          </a:p>
          <a:p>
            <a:endParaRPr lang="hr-HR" dirty="0"/>
          </a:p>
        </p:txBody>
      </p:sp>
      <p:pic>
        <p:nvPicPr>
          <p:cNvPr id="4" name="Picture 2" descr="C:\Users\Kos\Documents\IMG_1198.JPG"/>
          <p:cNvPicPr>
            <a:picLocks noChangeAspect="1" noChangeArrowheads="1"/>
          </p:cNvPicPr>
          <p:nvPr/>
        </p:nvPicPr>
        <p:blipFill>
          <a:blip r:embed="rId2" cstate="print"/>
          <a:srcRect/>
          <a:stretch>
            <a:fillRect/>
          </a:stretch>
        </p:blipFill>
        <p:spPr bwMode="auto">
          <a:xfrm>
            <a:off x="1295400" y="3733800"/>
            <a:ext cx="7010400" cy="29294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Rješavanje matematičkog modela</a:t>
            </a:r>
            <a:endParaRPr lang="hr-HR" dirty="0"/>
          </a:p>
        </p:txBody>
      </p:sp>
      <p:sp>
        <p:nvSpPr>
          <p:cNvPr id="3" name="Content Placeholder 2"/>
          <p:cNvSpPr>
            <a:spLocks noGrp="1"/>
          </p:cNvSpPr>
          <p:nvPr>
            <p:ph idx="1"/>
          </p:nvPr>
        </p:nvSpPr>
        <p:spPr/>
        <p:txBody>
          <a:bodyPr>
            <a:normAutofit fontScale="85000" lnSpcReduction="20000"/>
          </a:bodyPr>
          <a:lstStyle/>
          <a:p>
            <a:pPr>
              <a:buNone/>
            </a:pPr>
            <a:r>
              <a:rPr lang="hr-HR" dirty="0" smtClean="0"/>
              <a:t> -  </a:t>
            </a:r>
            <a:r>
              <a:rPr lang="hr-HR" b="1" dirty="0" smtClean="0"/>
              <a:t>Problem određivanja optimalne strukture transporta kontejnerskog broda pomoću predloženog matematičkog modela može se riješiti metodama linearnog programiranja.</a:t>
            </a:r>
            <a:br>
              <a:rPr lang="hr-HR" b="1" dirty="0" smtClean="0"/>
            </a:br>
            <a:r>
              <a:rPr lang="hr-HR" b="1" dirty="0" smtClean="0"/>
              <a:t>Po dobivenom rješenja treba  izvršiti  “sensitivity analysis” dobivenog optimalnog rješenja  iz razloga što je linearno programiranje i</a:t>
            </a:r>
            <a:r>
              <a:rPr lang="hr-HR" dirty="0" smtClean="0"/>
              <a:t>pak </a:t>
            </a:r>
            <a:r>
              <a:rPr lang="hr-HR" b="1" dirty="0" smtClean="0"/>
              <a:t>statička metoda za rješavanje determinističkog problema pa se na taj način barem djelomično otklanja navedeni nedostatak. Pomoću te metode treba analizirati utjecaj promjena vrijednosti pojedinih parametara i drugih promjena u modelu na dobiveni optimalni program</a:t>
            </a:r>
            <a:r>
              <a:rPr lang="hr-HR" dirty="0" smtClean="0"/>
              <a:t>.</a:t>
            </a:r>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Numerički primjer</a:t>
            </a:r>
            <a:endParaRPr lang="hr-HR" b="1" dirty="0"/>
          </a:p>
        </p:txBody>
      </p:sp>
      <p:sp>
        <p:nvSpPr>
          <p:cNvPr id="3" name="Content Placeholder 2"/>
          <p:cNvSpPr>
            <a:spLocks noGrp="1"/>
          </p:cNvSpPr>
          <p:nvPr>
            <p:ph idx="1"/>
          </p:nvPr>
        </p:nvSpPr>
        <p:spPr>
          <a:xfrm>
            <a:off x="457200" y="1219200"/>
            <a:ext cx="8229600" cy="4906963"/>
          </a:xfrm>
        </p:spPr>
        <p:txBody>
          <a:bodyPr/>
          <a:lstStyle/>
          <a:p>
            <a:r>
              <a:rPr lang="hr-HR" sz="2000" dirty="0" smtClean="0"/>
              <a:t>- </a:t>
            </a:r>
            <a:r>
              <a:rPr lang="hr-HR" sz="2000" b="1" dirty="0" smtClean="0"/>
              <a:t>Na raspolaganju u lukama ukrcaja za prijevoz morskim putem nalazi se sljedeći teret složen u kontejnerima :</a:t>
            </a:r>
          </a:p>
          <a:p>
            <a:endParaRPr lang="hr-HR" dirty="0"/>
          </a:p>
        </p:txBody>
      </p:sp>
      <p:pic>
        <p:nvPicPr>
          <p:cNvPr id="8195" name="Picture 3" descr="C:\Users\Kos\Documents\IMG_1204.JPG"/>
          <p:cNvPicPr>
            <a:picLocks noChangeAspect="1" noChangeArrowheads="1"/>
          </p:cNvPicPr>
          <p:nvPr/>
        </p:nvPicPr>
        <p:blipFill>
          <a:blip r:embed="rId2" cstate="print"/>
          <a:srcRect/>
          <a:stretch>
            <a:fillRect/>
          </a:stretch>
        </p:blipFill>
        <p:spPr bwMode="auto">
          <a:xfrm>
            <a:off x="1219200" y="1909268"/>
            <a:ext cx="6959600" cy="4948732"/>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Numerički primjer</a:t>
            </a:r>
            <a:endParaRPr lang="hr-HR" dirty="0"/>
          </a:p>
        </p:txBody>
      </p:sp>
      <p:sp>
        <p:nvSpPr>
          <p:cNvPr id="3" name="Content Placeholder 2"/>
          <p:cNvSpPr>
            <a:spLocks noGrp="1"/>
          </p:cNvSpPr>
          <p:nvPr>
            <p:ph idx="1"/>
          </p:nvPr>
        </p:nvSpPr>
        <p:spPr/>
        <p:txBody>
          <a:bodyPr>
            <a:normAutofit/>
          </a:bodyPr>
          <a:lstStyle/>
          <a:p>
            <a:r>
              <a:rPr lang="hr-HR" b="1" dirty="0" smtClean="0"/>
              <a:t>Za ukrcaj na brod spremna je sljedeća količina pojedinih vrsta , veličina i masa kontejnera :</a:t>
            </a:r>
          </a:p>
          <a:p>
            <a:pPr>
              <a:buNone/>
            </a:pPr>
            <a:r>
              <a:rPr lang="hr-HR" b="1" dirty="0" smtClean="0"/>
              <a:t> </a:t>
            </a:r>
          </a:p>
          <a:p>
            <a:r>
              <a:rPr lang="hr-HR" b="1" dirty="0" smtClean="0"/>
              <a:t>160 x 20’DB a` 11t, 400 x 20’ TC a`16t,</a:t>
            </a:r>
          </a:p>
          <a:p>
            <a:r>
              <a:rPr lang="hr-HR" b="1" dirty="0" smtClean="0"/>
              <a:t>120 x 20’OT a` 15t, 160 x 40’ PL a` 23t,</a:t>
            </a:r>
          </a:p>
          <a:p>
            <a:r>
              <a:rPr lang="hr-HR" b="1" dirty="0" smtClean="0"/>
              <a:t>200 x 20’ RF a` 13t,  82 x 40’ RF a` 25t,</a:t>
            </a:r>
          </a:p>
          <a:p>
            <a:r>
              <a:rPr lang="hr-HR" b="1" dirty="0" smtClean="0"/>
              <a:t>300 x 20’ OS a` 12t,  80 x 40’ DB a`21t.</a:t>
            </a:r>
          </a:p>
          <a:p>
            <a:endParaRPr lang="hr-HR" dirty="0" smtClean="0"/>
          </a:p>
          <a:p>
            <a:endParaRPr lang="hr-H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hr-HR" b="1" dirty="0" smtClean="0"/>
              <a:t>Numerički primjer</a:t>
            </a:r>
            <a:endParaRPr lang="hr-HR" dirty="0"/>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pPr>
              <a:buNone/>
            </a:pPr>
            <a:r>
              <a:rPr lang="hr-HR" dirty="0" smtClean="0"/>
              <a:t> </a:t>
            </a:r>
            <a:r>
              <a:rPr lang="hr-HR" dirty="0" smtClean="0"/>
              <a:t>   </a:t>
            </a:r>
            <a:r>
              <a:rPr lang="hr-HR" dirty="0" smtClean="0"/>
              <a:t> </a:t>
            </a:r>
            <a:r>
              <a:rPr lang="hr-HR" b="1" dirty="0" smtClean="0"/>
              <a:t>Prijevoz treba obaviti potpuno kontejnerskim brodom ukupne nosivosti </a:t>
            </a:r>
            <a:r>
              <a:rPr lang="hr-HR" b="1" dirty="0" smtClean="0">
                <a:solidFill>
                  <a:srgbClr val="FF0000"/>
                </a:solidFill>
              </a:rPr>
              <a:t>29434 t</a:t>
            </a:r>
            <a:r>
              <a:rPr lang="hr-HR" b="1" dirty="0" smtClean="0"/>
              <a:t> , prijevoznog kapaciteta od </a:t>
            </a:r>
            <a:r>
              <a:rPr lang="hr-HR" b="1" dirty="0" smtClean="0">
                <a:solidFill>
                  <a:srgbClr val="FF0000"/>
                </a:solidFill>
              </a:rPr>
              <a:t>1762 TEU</a:t>
            </a:r>
            <a:r>
              <a:rPr lang="hr-HR" b="1" dirty="0" smtClean="0"/>
              <a:t>.Predviđeno trajanje putovanja broda je devet dana.Prosječni potrošak teškog goriva je 45 t/dan , a vode 15 t/dan.Plovi se u “winter zone”.U tankovima na brodu nalazi se 300 tona lakog goriva, 150 tona mazivog ulja, 1100 tona teškog goriva, a posada i ostale zalihe čine 200 tona.U brod se može maksimalno ukrcati </a:t>
            </a:r>
            <a:r>
              <a:rPr lang="hr-HR" b="1" dirty="0" smtClean="0">
                <a:solidFill>
                  <a:srgbClr val="FF0000"/>
                </a:solidFill>
              </a:rPr>
              <a:t>77 x 40’ RF </a:t>
            </a:r>
            <a:r>
              <a:rPr lang="hr-HR" b="1" dirty="0" smtClean="0"/>
              <a:t>kontejnera , odnosno ukupno složiti </a:t>
            </a:r>
            <a:r>
              <a:rPr lang="hr-HR" b="1" dirty="0" smtClean="0">
                <a:solidFill>
                  <a:srgbClr val="FF0000"/>
                </a:solidFill>
              </a:rPr>
              <a:t>1154 x 20’ </a:t>
            </a:r>
            <a:r>
              <a:rPr lang="hr-HR" b="1" dirty="0" smtClean="0"/>
              <a:t>kontejnera te </a:t>
            </a:r>
            <a:r>
              <a:rPr lang="hr-HR" b="1" dirty="0" smtClean="0">
                <a:solidFill>
                  <a:srgbClr val="FF0000"/>
                </a:solidFill>
              </a:rPr>
              <a:t>304 x 40’ </a:t>
            </a:r>
            <a:r>
              <a:rPr lang="hr-HR" b="1" dirty="0" smtClean="0"/>
              <a:t>kontejnera.Za balastiranje (odgovarajući stabilitet, trim i izravnanje broda ) potrebno je </a:t>
            </a:r>
            <a:r>
              <a:rPr lang="hr-HR" b="1" dirty="0" smtClean="0">
                <a:solidFill>
                  <a:srgbClr val="FF0000"/>
                </a:solidFill>
              </a:rPr>
              <a:t>1600</a:t>
            </a:r>
            <a:r>
              <a:rPr lang="hr-HR" b="1" dirty="0" smtClean="0"/>
              <a:t> tona balasta.</a:t>
            </a:r>
          </a:p>
          <a:p>
            <a:endParaRPr lang="hr-H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hr-HR" b="1" dirty="0" smtClean="0"/>
              <a:t>Postavljanje matematičkog modela</a:t>
            </a:r>
            <a:endParaRPr lang="hr-HR" b="1" dirty="0"/>
          </a:p>
        </p:txBody>
      </p:sp>
      <p:sp>
        <p:nvSpPr>
          <p:cNvPr id="3" name="Content Placeholder 2"/>
          <p:cNvSpPr>
            <a:spLocks noGrp="1"/>
          </p:cNvSpPr>
          <p:nvPr>
            <p:ph idx="1"/>
          </p:nvPr>
        </p:nvSpPr>
        <p:spPr>
          <a:xfrm>
            <a:off x="457200" y="914400"/>
            <a:ext cx="8229600" cy="5211763"/>
          </a:xfrm>
        </p:spPr>
        <p:txBody>
          <a:bodyPr>
            <a:normAutofit/>
          </a:bodyPr>
          <a:lstStyle/>
          <a:p>
            <a:r>
              <a:rPr lang="hr-HR" sz="2000" dirty="0" smtClean="0"/>
              <a:t>- </a:t>
            </a:r>
            <a:r>
              <a:rPr lang="hr-HR" sz="2000" b="1" dirty="0" smtClean="0"/>
              <a:t>Za zadani problem matematički model glasi </a:t>
            </a:r>
            <a:r>
              <a:rPr lang="hr-HR" sz="2000" dirty="0" smtClean="0"/>
              <a:t>: </a:t>
            </a:r>
            <a:endParaRPr lang="hr-HR" sz="2000" dirty="0"/>
          </a:p>
        </p:txBody>
      </p:sp>
      <p:pic>
        <p:nvPicPr>
          <p:cNvPr id="9219" name="Picture 3" descr="C:\Users\Kos\Documents\IMG_1205.JPG"/>
          <p:cNvPicPr>
            <a:picLocks noChangeAspect="1" noChangeArrowheads="1"/>
          </p:cNvPicPr>
          <p:nvPr/>
        </p:nvPicPr>
        <p:blipFill>
          <a:blip r:embed="rId2" cstate="print"/>
          <a:srcRect/>
          <a:stretch>
            <a:fillRect/>
          </a:stretch>
        </p:blipFill>
        <p:spPr bwMode="auto">
          <a:xfrm>
            <a:off x="304800" y="1295400"/>
            <a:ext cx="4800600" cy="4988893"/>
          </a:xfrm>
          <a:prstGeom prst="rect">
            <a:avLst/>
          </a:prstGeom>
          <a:noFill/>
        </p:spPr>
      </p:pic>
      <p:pic>
        <p:nvPicPr>
          <p:cNvPr id="6" name="Picture 3" descr="C:\Users\Kos\Documents\IMG_1204.JPG"/>
          <p:cNvPicPr>
            <a:picLocks noChangeAspect="1" noChangeArrowheads="1"/>
          </p:cNvPicPr>
          <p:nvPr/>
        </p:nvPicPr>
        <p:blipFill>
          <a:blip r:embed="rId3" cstate="print"/>
          <a:srcRect/>
          <a:stretch>
            <a:fillRect/>
          </a:stretch>
        </p:blipFill>
        <p:spPr bwMode="auto">
          <a:xfrm>
            <a:off x="5181600" y="1371600"/>
            <a:ext cx="3429000" cy="2209800"/>
          </a:xfrm>
          <a:prstGeom prst="rect">
            <a:avLst/>
          </a:prstGeom>
          <a:noFill/>
        </p:spPr>
      </p:pic>
      <p:sp>
        <p:nvSpPr>
          <p:cNvPr id="7" name="Rectangle 6"/>
          <p:cNvSpPr/>
          <p:nvPr/>
        </p:nvSpPr>
        <p:spPr>
          <a:xfrm>
            <a:off x="5486400" y="3657600"/>
            <a:ext cx="3200400" cy="2585323"/>
          </a:xfrm>
          <a:prstGeom prst="rect">
            <a:avLst/>
          </a:prstGeom>
        </p:spPr>
        <p:txBody>
          <a:bodyPr wrap="square">
            <a:spAutoFit/>
          </a:bodyPr>
          <a:lstStyle/>
          <a:p>
            <a:r>
              <a:rPr lang="hr-HR" b="1" dirty="0" smtClean="0"/>
              <a:t>160 x 20’DB a` 11t, 400 x 20’ TC a`16t,</a:t>
            </a:r>
          </a:p>
          <a:p>
            <a:r>
              <a:rPr lang="hr-HR" b="1" dirty="0" smtClean="0"/>
              <a:t>120 x 20’OT a` 15t, 160 x 40’ PL a` 23t,</a:t>
            </a:r>
          </a:p>
          <a:p>
            <a:r>
              <a:rPr lang="hr-HR" b="1" dirty="0" smtClean="0"/>
              <a:t>200 x 20’ RF a` 13t,  82 x 40’ RF a` 25t,</a:t>
            </a:r>
          </a:p>
          <a:p>
            <a:r>
              <a:rPr lang="hr-HR" b="1" dirty="0" smtClean="0"/>
              <a:t>300 x 20’ OS a` 12t,  80 x 40’ DB </a:t>
            </a:r>
            <a:r>
              <a:rPr lang="hr-HR" b="1" dirty="0" smtClean="0"/>
              <a:t>a`21t</a:t>
            </a:r>
            <a:br>
              <a:rPr lang="hr-HR" b="1" dirty="0" smtClean="0"/>
            </a:br>
            <a:r>
              <a:rPr lang="hr-HR" b="1" dirty="0" smtClean="0"/>
              <a:t>25904t – korisna nosivost broda</a:t>
            </a:r>
            <a:endParaRPr lang="hr-HR"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Postavljanje matematičkog modela</a:t>
            </a:r>
            <a:endParaRPr lang="hr-HR" dirty="0"/>
          </a:p>
        </p:txBody>
      </p:sp>
      <p:sp>
        <p:nvSpPr>
          <p:cNvPr id="3" name="Content Placeholder 2"/>
          <p:cNvSpPr>
            <a:spLocks noGrp="1"/>
          </p:cNvSpPr>
          <p:nvPr>
            <p:ph idx="1"/>
          </p:nvPr>
        </p:nvSpPr>
        <p:spPr/>
        <p:txBody>
          <a:bodyPr>
            <a:normAutofit fontScale="92500" lnSpcReduction="10000"/>
          </a:bodyPr>
          <a:lstStyle/>
          <a:p>
            <a:r>
              <a:rPr lang="hr-HR" b="1" dirty="0" smtClean="0"/>
              <a:t>Korisna nosivost broda = 29434 – 3530 = 25904 tona</a:t>
            </a:r>
          </a:p>
          <a:p>
            <a:r>
              <a:rPr lang="hr-HR" b="1" dirty="0" smtClean="0"/>
              <a:t>x</a:t>
            </a:r>
            <a:r>
              <a:rPr lang="hr-HR" b="1" baseline="-25000" dirty="0" smtClean="0"/>
              <a:t>1</a:t>
            </a:r>
            <a:r>
              <a:rPr lang="hr-HR" b="1" dirty="0" smtClean="0"/>
              <a:t> + x</a:t>
            </a:r>
            <a:r>
              <a:rPr lang="hr-HR" b="1" baseline="-25000" dirty="0" smtClean="0"/>
              <a:t>2</a:t>
            </a:r>
            <a:r>
              <a:rPr lang="hr-HR" b="1" dirty="0" smtClean="0"/>
              <a:t> + x</a:t>
            </a:r>
            <a:r>
              <a:rPr lang="hr-HR" b="1" baseline="-25000" dirty="0" smtClean="0"/>
              <a:t>3</a:t>
            </a:r>
            <a:r>
              <a:rPr lang="hr-HR" b="1" dirty="0" smtClean="0"/>
              <a:t> +x</a:t>
            </a:r>
            <a:r>
              <a:rPr lang="hr-HR" b="1" baseline="-25000" dirty="0" smtClean="0"/>
              <a:t>4</a:t>
            </a:r>
            <a:r>
              <a:rPr lang="hr-HR" b="1" dirty="0" smtClean="0"/>
              <a:t> + x</a:t>
            </a:r>
            <a:r>
              <a:rPr lang="hr-HR" b="1" baseline="-25000" dirty="0" smtClean="0"/>
              <a:t>5</a:t>
            </a:r>
            <a:r>
              <a:rPr lang="hr-HR" b="1" dirty="0" smtClean="0"/>
              <a:t> </a:t>
            </a:r>
            <a:r>
              <a:rPr lang="hr-HR" b="1" dirty="0" smtClean="0">
                <a:sym typeface="Symbol"/>
              </a:rPr>
              <a:t></a:t>
            </a:r>
            <a:r>
              <a:rPr lang="hr-HR" b="1" dirty="0" smtClean="0"/>
              <a:t> 1154 ;    </a:t>
            </a:r>
            <a:r>
              <a:rPr lang="hr-HR" b="1" dirty="0" smtClean="0">
                <a:solidFill>
                  <a:srgbClr val="FF0000"/>
                </a:solidFill>
              </a:rPr>
              <a:t>Max  = 1154 x 20’</a:t>
            </a:r>
            <a:endParaRPr lang="hr-HR" b="1" dirty="0" smtClean="0"/>
          </a:p>
          <a:p>
            <a:r>
              <a:rPr lang="hr-HR" b="1" dirty="0" smtClean="0"/>
              <a:t>x</a:t>
            </a:r>
            <a:r>
              <a:rPr lang="hr-HR" b="1" baseline="-25000" dirty="0" smtClean="0"/>
              <a:t>6</a:t>
            </a:r>
            <a:r>
              <a:rPr lang="hr-HR" b="1" dirty="0" smtClean="0"/>
              <a:t> + x</a:t>
            </a:r>
            <a:r>
              <a:rPr lang="hr-HR" b="1" baseline="-25000" dirty="0" smtClean="0"/>
              <a:t>7</a:t>
            </a:r>
            <a:r>
              <a:rPr lang="hr-HR" b="1" dirty="0" smtClean="0"/>
              <a:t> +x</a:t>
            </a:r>
            <a:r>
              <a:rPr lang="hr-HR" b="1" baseline="-25000" dirty="0" smtClean="0"/>
              <a:t>8</a:t>
            </a:r>
            <a:r>
              <a:rPr lang="hr-HR" b="1" dirty="0" smtClean="0"/>
              <a:t>                </a:t>
            </a:r>
            <a:r>
              <a:rPr lang="hr-HR" b="1" dirty="0" smtClean="0">
                <a:sym typeface="Symbol"/>
              </a:rPr>
              <a:t></a:t>
            </a:r>
            <a:r>
              <a:rPr lang="hr-HR" b="1" dirty="0" smtClean="0"/>
              <a:t>    304 ;    </a:t>
            </a:r>
            <a:r>
              <a:rPr lang="hr-HR" b="1" dirty="0" smtClean="0">
                <a:solidFill>
                  <a:srgbClr val="FF0000"/>
                </a:solidFill>
              </a:rPr>
              <a:t>Max  =</a:t>
            </a:r>
            <a:r>
              <a:rPr lang="hr-HR" b="1" dirty="0" smtClean="0"/>
              <a:t>    </a:t>
            </a:r>
            <a:r>
              <a:rPr lang="hr-HR" b="1" dirty="0" smtClean="0">
                <a:solidFill>
                  <a:srgbClr val="FF0000"/>
                </a:solidFill>
              </a:rPr>
              <a:t>304 x 40’</a:t>
            </a:r>
            <a:endParaRPr lang="hr-HR" b="1" dirty="0" smtClean="0"/>
          </a:p>
          <a:p>
            <a:r>
              <a:rPr lang="hr-HR" b="1" dirty="0" smtClean="0"/>
              <a:t>x</a:t>
            </a:r>
            <a:r>
              <a:rPr lang="hr-HR" b="1" baseline="-25000" dirty="0" smtClean="0"/>
              <a:t>1</a:t>
            </a:r>
            <a:r>
              <a:rPr lang="hr-HR" b="1" dirty="0" smtClean="0"/>
              <a:t>, x</a:t>
            </a:r>
            <a:r>
              <a:rPr lang="hr-HR" b="1" baseline="-25000" dirty="0" smtClean="0"/>
              <a:t>2</a:t>
            </a:r>
            <a:r>
              <a:rPr lang="hr-HR" b="1" dirty="0" smtClean="0"/>
              <a:t>, x</a:t>
            </a:r>
            <a:r>
              <a:rPr lang="hr-HR" b="1" baseline="-25000" dirty="0" smtClean="0"/>
              <a:t>3</a:t>
            </a:r>
            <a:r>
              <a:rPr lang="hr-HR" b="1" dirty="0" smtClean="0"/>
              <a:t>, x</a:t>
            </a:r>
            <a:r>
              <a:rPr lang="hr-HR" b="1" baseline="-25000" dirty="0" smtClean="0"/>
              <a:t>4</a:t>
            </a:r>
            <a:r>
              <a:rPr lang="hr-HR" b="1" dirty="0" smtClean="0"/>
              <a:t>, x</a:t>
            </a:r>
            <a:r>
              <a:rPr lang="hr-HR" b="1" baseline="-25000" dirty="0" smtClean="0"/>
              <a:t>5</a:t>
            </a:r>
            <a:r>
              <a:rPr lang="hr-HR" b="1" dirty="0" smtClean="0"/>
              <a:t>, x</a:t>
            </a:r>
            <a:r>
              <a:rPr lang="hr-HR" b="1" baseline="-25000" dirty="0" smtClean="0"/>
              <a:t>6</a:t>
            </a:r>
            <a:r>
              <a:rPr lang="hr-HR" b="1" dirty="0" smtClean="0"/>
              <a:t>, x</a:t>
            </a:r>
            <a:r>
              <a:rPr lang="hr-HR" b="1" baseline="-25000" dirty="0" smtClean="0"/>
              <a:t>7</a:t>
            </a:r>
            <a:r>
              <a:rPr lang="hr-HR" b="1" dirty="0" smtClean="0"/>
              <a:t>, x</a:t>
            </a:r>
            <a:r>
              <a:rPr lang="hr-HR" b="1" baseline="-25000" dirty="0" smtClean="0"/>
              <a:t>8</a:t>
            </a:r>
            <a:r>
              <a:rPr lang="hr-HR" b="1" dirty="0" smtClean="0"/>
              <a:t> </a:t>
            </a:r>
            <a:r>
              <a:rPr lang="hr-HR" b="1" dirty="0" smtClean="0">
                <a:sym typeface="Symbol"/>
              </a:rPr>
              <a:t></a:t>
            </a:r>
            <a:r>
              <a:rPr lang="hr-HR" b="1" dirty="0" smtClean="0"/>
              <a:t> 0       </a:t>
            </a:r>
          </a:p>
          <a:p>
            <a:r>
              <a:rPr lang="hr-HR" b="1" dirty="0" smtClean="0"/>
              <a:t> </a:t>
            </a:r>
          </a:p>
          <a:p>
            <a:r>
              <a:rPr lang="hr-HR" b="1" dirty="0" smtClean="0"/>
              <a:t>Za rješavanje prikazanog problema koristit će se Simpleks algoritam pa će se matematički model u standardnom obliku prevesti u kanonski oblik</a:t>
            </a:r>
            <a:r>
              <a:rPr lang="hr-HR" dirty="0" smtClean="0"/>
              <a:t>.</a:t>
            </a:r>
          </a:p>
          <a:p>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marL="0" indent="0">
              <a:buNone/>
            </a:pPr>
            <a:r>
              <a:rPr lang="hr-HR" sz="2000" dirty="0" smtClean="0"/>
              <a:t>- </a:t>
            </a:r>
            <a:r>
              <a:rPr lang="hr-HR" sz="2400" b="1" dirty="0" smtClean="0"/>
              <a:t>Financijska iskoristivost potpuno kontejnerskih brodova na određenoj liniji na kojoj prometuju u direktnoj je uvjetnoj vezi s teretom u kontejnerima  koji je ukrcan na brod sa svrhom da se preveze u neku odredišnu luku.</a:t>
            </a:r>
            <a:r>
              <a:rPr lang="hr-HR" sz="2400" dirty="0" smtClean="0"/>
              <a:t/>
            </a:r>
            <a:br>
              <a:rPr lang="hr-HR" sz="2400" dirty="0" smtClean="0"/>
            </a:br>
            <a:r>
              <a:rPr lang="hr-HR" sz="2400" dirty="0" smtClean="0"/>
              <a:t/>
            </a:r>
            <a:br>
              <a:rPr lang="hr-HR" sz="2400" dirty="0" smtClean="0"/>
            </a:br>
            <a:r>
              <a:rPr lang="hr-HR" sz="2400" dirty="0" smtClean="0"/>
              <a:t>- </a:t>
            </a:r>
            <a:r>
              <a:rPr lang="hr-HR" sz="2400" b="1" dirty="0" smtClean="0"/>
              <a:t>Jedino u slučajevima kada brod prevozi prazne kontejnere koji su u vlasništvu brodara, odnosno kada se prevozi humanitarna pomoć za koju se ne plaća vozarina brod ne ostvaruje profit.U svim ostalim slučajevima kontejnerski brod posluje isključivo po principu profita.</a:t>
            </a:r>
            <a:endParaRPr lang="hr-HR" sz="2400" b="1" dirty="0"/>
          </a:p>
        </p:txBody>
      </p:sp>
    </p:spTree>
    <p:extLst>
      <p:ext uri="{BB962C8B-B14F-4D97-AF65-F5344CB8AC3E}">
        <p14:creationId xmlns="" xmlns:p14="http://schemas.microsoft.com/office/powerpoint/2010/main" val="3840162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hr-HR" b="1" dirty="0" smtClean="0"/>
              <a:t>Postavljanje matematičkog modela</a:t>
            </a:r>
            <a:endParaRPr lang="hr-HR" dirty="0"/>
          </a:p>
        </p:txBody>
      </p:sp>
      <p:sp>
        <p:nvSpPr>
          <p:cNvPr id="3" name="Content Placeholder 2"/>
          <p:cNvSpPr>
            <a:spLocks noGrp="1"/>
          </p:cNvSpPr>
          <p:nvPr>
            <p:ph idx="1"/>
          </p:nvPr>
        </p:nvSpPr>
        <p:spPr>
          <a:xfrm>
            <a:off x="457200" y="990600"/>
            <a:ext cx="8229600" cy="5135563"/>
          </a:xfrm>
        </p:spPr>
        <p:txBody>
          <a:bodyPr>
            <a:normAutofit/>
          </a:bodyPr>
          <a:lstStyle/>
          <a:p>
            <a:r>
              <a:rPr lang="hr-HR" sz="2000" dirty="0" smtClean="0"/>
              <a:t>- </a:t>
            </a:r>
            <a:r>
              <a:rPr lang="hr-HR" sz="2000" b="1" dirty="0" smtClean="0"/>
              <a:t>Funkcija kriterija </a:t>
            </a:r>
            <a:r>
              <a:rPr lang="hr-HR" sz="2000" dirty="0" smtClean="0"/>
              <a:t>:</a:t>
            </a:r>
          </a:p>
          <a:p>
            <a:endParaRPr lang="hr-HR" sz="1800" dirty="0" smtClean="0"/>
          </a:p>
          <a:p>
            <a:endParaRPr lang="hr-HR" sz="1800" dirty="0" smtClean="0"/>
          </a:p>
          <a:p>
            <a:endParaRPr lang="hr-HR" sz="1800" dirty="0" smtClean="0"/>
          </a:p>
          <a:p>
            <a:pPr>
              <a:buNone/>
            </a:pPr>
            <a:r>
              <a:rPr lang="hr-HR" sz="1800" dirty="0" smtClean="0"/>
              <a:t/>
            </a:r>
            <a:br>
              <a:rPr lang="hr-HR" sz="1800" dirty="0" smtClean="0"/>
            </a:br>
            <a:r>
              <a:rPr lang="hr-HR" sz="1800" dirty="0" smtClean="0"/>
              <a:t>- </a:t>
            </a:r>
            <a:r>
              <a:rPr lang="hr-HR" sz="2000" b="1" dirty="0" smtClean="0"/>
              <a:t>Ograničenja : </a:t>
            </a:r>
            <a:r>
              <a:rPr lang="hr-HR" sz="1800" b="1" dirty="0" smtClean="0"/>
              <a:t/>
            </a:r>
            <a:br>
              <a:rPr lang="hr-HR" sz="1800" b="1" dirty="0" smtClean="0"/>
            </a:br>
            <a:r>
              <a:rPr lang="hr-HR" sz="1800" b="1" dirty="0" smtClean="0"/>
              <a:t>     </a:t>
            </a:r>
            <a:br>
              <a:rPr lang="hr-HR" sz="1800" b="1" dirty="0" smtClean="0"/>
            </a:br>
            <a:r>
              <a:rPr lang="hr-HR" sz="2000" b="1" dirty="0" smtClean="0"/>
              <a:t>       </a:t>
            </a:r>
            <a:r>
              <a:rPr lang="en-US" sz="2000" b="1" dirty="0" smtClean="0"/>
              <a:t>11 x</a:t>
            </a:r>
            <a:r>
              <a:rPr lang="en-US" sz="2000" b="1" baseline="-25000" dirty="0" smtClean="0"/>
              <a:t>1</a:t>
            </a:r>
            <a:r>
              <a:rPr lang="en-US" sz="2000" b="1" dirty="0" smtClean="0"/>
              <a:t> + 15 x</a:t>
            </a:r>
            <a:r>
              <a:rPr lang="en-US" sz="2000" b="1" baseline="-25000" dirty="0" smtClean="0"/>
              <a:t>2</a:t>
            </a:r>
            <a:r>
              <a:rPr lang="en-US" sz="2000" b="1" dirty="0" smtClean="0"/>
              <a:t> + 13 x</a:t>
            </a:r>
            <a:r>
              <a:rPr lang="en-US" sz="2000" b="1" baseline="-25000" dirty="0" smtClean="0"/>
              <a:t>3</a:t>
            </a:r>
            <a:r>
              <a:rPr lang="en-US" sz="2000" b="1" dirty="0" smtClean="0"/>
              <a:t> + 12 x</a:t>
            </a:r>
            <a:r>
              <a:rPr lang="en-US" sz="2000" b="1" baseline="-25000" dirty="0" smtClean="0"/>
              <a:t>4</a:t>
            </a:r>
            <a:r>
              <a:rPr lang="en-US" sz="2000" b="1" dirty="0" smtClean="0"/>
              <a:t> + 16 x</a:t>
            </a:r>
            <a:r>
              <a:rPr lang="en-US" sz="2000" b="1" baseline="-25000" dirty="0" smtClean="0"/>
              <a:t>5</a:t>
            </a:r>
            <a:r>
              <a:rPr lang="en-US" sz="2000" b="1" dirty="0" smtClean="0"/>
              <a:t> + 23 x</a:t>
            </a:r>
            <a:r>
              <a:rPr lang="en-US" sz="2000" b="1" baseline="-25000" dirty="0" smtClean="0"/>
              <a:t>6</a:t>
            </a:r>
            <a:r>
              <a:rPr lang="en-US" sz="2000" b="1" dirty="0" smtClean="0"/>
              <a:t> + 25 x</a:t>
            </a:r>
            <a:r>
              <a:rPr lang="en-US" sz="2000" b="1" baseline="-25000" dirty="0" smtClean="0"/>
              <a:t>7</a:t>
            </a:r>
            <a:r>
              <a:rPr lang="en-US" sz="2000" b="1" dirty="0" smtClean="0"/>
              <a:t> + 21 x</a:t>
            </a:r>
            <a:r>
              <a:rPr lang="en-US" sz="2000" b="1" baseline="-25000" dirty="0" smtClean="0"/>
              <a:t>8</a:t>
            </a:r>
            <a:r>
              <a:rPr lang="en-US" sz="2000" b="1" dirty="0" smtClean="0"/>
              <a:t> + u</a:t>
            </a:r>
            <a:r>
              <a:rPr lang="en-US" sz="2000" b="1" baseline="-25000" dirty="0" smtClean="0"/>
              <a:t>1</a:t>
            </a:r>
            <a:r>
              <a:rPr lang="en-US" sz="2000" b="1" dirty="0" smtClean="0"/>
              <a:t> = 25904 </a:t>
            </a:r>
            <a:endParaRPr lang="hr-HR" sz="2000" b="1" dirty="0"/>
          </a:p>
        </p:txBody>
      </p:sp>
      <p:sp>
        <p:nvSpPr>
          <p:cNvPr id="4" name="Rectangle 3"/>
          <p:cNvSpPr/>
          <p:nvPr/>
        </p:nvSpPr>
        <p:spPr>
          <a:xfrm>
            <a:off x="1066800" y="1371600"/>
            <a:ext cx="6705600" cy="1015663"/>
          </a:xfrm>
          <a:prstGeom prst="rect">
            <a:avLst/>
          </a:prstGeom>
        </p:spPr>
        <p:txBody>
          <a:bodyPr wrap="square">
            <a:spAutoFit/>
          </a:bodyPr>
          <a:lstStyle/>
          <a:p>
            <a:r>
              <a:rPr lang="en-US" sz="2000" b="1" dirty="0" smtClean="0"/>
              <a:t>Max Z = 48 x</a:t>
            </a:r>
            <a:r>
              <a:rPr lang="en-US" sz="2000" b="1" baseline="-25000" dirty="0" smtClean="0"/>
              <a:t>1</a:t>
            </a:r>
            <a:r>
              <a:rPr lang="en-US" sz="2000" b="1" dirty="0" smtClean="0"/>
              <a:t> + 63 x</a:t>
            </a:r>
            <a:r>
              <a:rPr lang="en-US" sz="2000" b="1" baseline="-25000" dirty="0" smtClean="0"/>
              <a:t>2</a:t>
            </a:r>
            <a:r>
              <a:rPr lang="en-US" sz="2000" b="1" dirty="0" smtClean="0"/>
              <a:t> + 60 x</a:t>
            </a:r>
            <a:r>
              <a:rPr lang="en-US" sz="2000" b="1" baseline="-25000" dirty="0" smtClean="0"/>
              <a:t>3</a:t>
            </a:r>
            <a:r>
              <a:rPr lang="en-US" sz="2000" b="1" dirty="0" smtClean="0"/>
              <a:t> + 59 x</a:t>
            </a:r>
            <a:r>
              <a:rPr lang="en-US" sz="2000" b="1" baseline="-25000" dirty="0" smtClean="0"/>
              <a:t>4</a:t>
            </a:r>
            <a:r>
              <a:rPr lang="en-US" sz="2000" b="1" dirty="0" smtClean="0"/>
              <a:t> + 69 x</a:t>
            </a:r>
            <a:r>
              <a:rPr lang="en-US" sz="2000" b="1" baseline="-25000" dirty="0" smtClean="0"/>
              <a:t>5</a:t>
            </a:r>
            <a:r>
              <a:rPr lang="en-US" sz="2000" b="1" dirty="0" smtClean="0"/>
              <a:t> + 70 x</a:t>
            </a:r>
            <a:r>
              <a:rPr lang="en-US" sz="2000" b="1" baseline="-25000" dirty="0" smtClean="0"/>
              <a:t>6</a:t>
            </a:r>
            <a:r>
              <a:rPr lang="en-US" sz="2000" b="1" dirty="0" smtClean="0"/>
              <a:t> + 72 x</a:t>
            </a:r>
            <a:r>
              <a:rPr lang="en-US" sz="2000" b="1" baseline="-25000" dirty="0" smtClean="0"/>
              <a:t>7</a:t>
            </a:r>
            <a:r>
              <a:rPr lang="en-US" sz="2000" b="1" dirty="0" smtClean="0"/>
              <a:t> + 67 x</a:t>
            </a:r>
            <a:r>
              <a:rPr lang="en-US" sz="2000" b="1" baseline="-25000" dirty="0" smtClean="0"/>
              <a:t>8</a:t>
            </a:r>
            <a:r>
              <a:rPr lang="en-US" sz="2000" b="1" dirty="0" smtClean="0"/>
              <a:t> + 0 u</a:t>
            </a:r>
            <a:r>
              <a:rPr lang="en-US" sz="2000" b="1" baseline="-25000" dirty="0" smtClean="0"/>
              <a:t>1</a:t>
            </a:r>
            <a:r>
              <a:rPr lang="en-US" sz="2000" b="1" dirty="0" smtClean="0"/>
              <a:t> + 0 u</a:t>
            </a:r>
            <a:r>
              <a:rPr lang="en-US" sz="2000" b="1" baseline="-25000" dirty="0" smtClean="0"/>
              <a:t>2</a:t>
            </a:r>
            <a:r>
              <a:rPr lang="en-US" sz="2000" b="1" dirty="0" smtClean="0"/>
              <a:t> + 0 u</a:t>
            </a:r>
            <a:r>
              <a:rPr lang="en-US" sz="2000" b="1" baseline="-25000" dirty="0" smtClean="0"/>
              <a:t>3</a:t>
            </a:r>
            <a:r>
              <a:rPr lang="en-US" sz="2000" b="1" dirty="0" smtClean="0"/>
              <a:t> + 0 u</a:t>
            </a:r>
            <a:r>
              <a:rPr lang="en-US" sz="2000" b="1" baseline="-25000" dirty="0" smtClean="0"/>
              <a:t>4</a:t>
            </a:r>
            <a:r>
              <a:rPr lang="en-US" sz="2000" b="1" dirty="0" smtClean="0"/>
              <a:t> + 0 u</a:t>
            </a:r>
            <a:r>
              <a:rPr lang="en-US" sz="2000" b="1" baseline="-25000" dirty="0" smtClean="0"/>
              <a:t>5</a:t>
            </a:r>
            <a:r>
              <a:rPr lang="en-US" sz="2000" b="1" dirty="0" smtClean="0"/>
              <a:t> + 0 u</a:t>
            </a:r>
            <a:r>
              <a:rPr lang="en-US" sz="2000" b="1" baseline="-25000" dirty="0" smtClean="0"/>
              <a:t>6</a:t>
            </a:r>
            <a:r>
              <a:rPr lang="en-US" sz="2000" b="1" dirty="0" smtClean="0"/>
              <a:t> + 0 u</a:t>
            </a:r>
            <a:r>
              <a:rPr lang="en-US" sz="2000" b="1" baseline="-25000" dirty="0" smtClean="0"/>
              <a:t>7</a:t>
            </a:r>
            <a:r>
              <a:rPr lang="en-US" sz="2000" b="1" dirty="0" smtClean="0"/>
              <a:t> + 0 u</a:t>
            </a:r>
            <a:r>
              <a:rPr lang="en-US" sz="2000" b="1" baseline="-25000" dirty="0" smtClean="0"/>
              <a:t>8</a:t>
            </a:r>
            <a:r>
              <a:rPr lang="en-US" sz="2000" b="1" dirty="0" smtClean="0"/>
              <a:t> + 0 u</a:t>
            </a:r>
            <a:r>
              <a:rPr lang="en-US" sz="2000" b="1" baseline="-25000" dirty="0" smtClean="0"/>
              <a:t>9 </a:t>
            </a:r>
            <a:r>
              <a:rPr lang="en-US" sz="2000" b="1" dirty="0" smtClean="0"/>
              <a:t>+ 0 u</a:t>
            </a:r>
            <a:r>
              <a:rPr lang="en-US" sz="2000" b="1" baseline="-25000" dirty="0" smtClean="0"/>
              <a:t>10</a:t>
            </a:r>
            <a:r>
              <a:rPr lang="en-US" sz="2000" b="1" dirty="0" smtClean="0"/>
              <a:t> + 0 u</a:t>
            </a:r>
            <a:r>
              <a:rPr lang="en-US" sz="2000" b="1" baseline="-25000" dirty="0" smtClean="0"/>
              <a:t>11</a:t>
            </a:r>
            <a:r>
              <a:rPr lang="en-US" sz="2000" b="1" dirty="0" smtClean="0"/>
              <a:t> </a:t>
            </a:r>
            <a:endParaRPr lang="hr-HR" sz="2000" b="1" dirty="0"/>
          </a:p>
        </p:txBody>
      </p:sp>
      <p:pic>
        <p:nvPicPr>
          <p:cNvPr id="5" name="Picture 3" descr="C:\Users\Kos\Documents\IMG_1204.JPG"/>
          <p:cNvPicPr>
            <a:picLocks noChangeAspect="1" noChangeArrowheads="1"/>
          </p:cNvPicPr>
          <p:nvPr/>
        </p:nvPicPr>
        <p:blipFill>
          <a:blip r:embed="rId2" cstate="print"/>
          <a:srcRect/>
          <a:stretch>
            <a:fillRect/>
          </a:stretch>
        </p:blipFill>
        <p:spPr bwMode="auto">
          <a:xfrm>
            <a:off x="1752600" y="3733800"/>
            <a:ext cx="5943600" cy="2667000"/>
          </a:xfrm>
          <a:prstGeom prst="rect">
            <a:avLst/>
          </a:prstGeom>
          <a:noFill/>
        </p:spPr>
      </p:pic>
      <p:pic>
        <p:nvPicPr>
          <p:cNvPr id="6" name="Picture 3" descr="C:\Users\Kos\Documents\IMG_1204.JPG"/>
          <p:cNvPicPr>
            <a:picLocks noChangeAspect="1" noChangeArrowheads="1"/>
          </p:cNvPicPr>
          <p:nvPr/>
        </p:nvPicPr>
        <p:blipFill>
          <a:blip r:embed="rId2" cstate="print"/>
          <a:srcRect/>
          <a:stretch>
            <a:fillRect/>
          </a:stretch>
        </p:blipFill>
        <p:spPr bwMode="auto">
          <a:xfrm>
            <a:off x="2743200" y="2057400"/>
            <a:ext cx="5029200" cy="11430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hr-HR" sz="4000" b="1" dirty="0" smtClean="0"/>
              <a:t>Postavljanje matematičkog modela</a:t>
            </a:r>
            <a:endParaRPr lang="hr-HR" sz="4000"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hr-HR" sz="2000" b="1" dirty="0" smtClean="0"/>
              <a:t>- Ograničenja :</a:t>
            </a:r>
            <a:r>
              <a:rPr lang="hr-HR" sz="1600" b="1" dirty="0" smtClean="0"/>
              <a:t/>
            </a:r>
            <a:br>
              <a:rPr lang="hr-HR" sz="1600" b="1" dirty="0" smtClean="0"/>
            </a:br>
            <a:endParaRPr lang="hr-HR" sz="1600" b="1" dirty="0" smtClean="0"/>
          </a:p>
          <a:p>
            <a:r>
              <a:rPr lang="hr-HR" sz="2000" b="1" dirty="0" smtClean="0"/>
              <a:t>x</a:t>
            </a:r>
            <a:r>
              <a:rPr lang="hr-HR" sz="2000" b="1" baseline="-25000" dirty="0" smtClean="0"/>
              <a:t>1</a:t>
            </a:r>
            <a:r>
              <a:rPr lang="hr-HR" sz="2000" b="1" dirty="0" smtClean="0"/>
              <a:t> + u</a:t>
            </a:r>
            <a:r>
              <a:rPr lang="hr-HR" sz="2000" b="1" baseline="-25000" dirty="0" smtClean="0"/>
              <a:t>2</a:t>
            </a:r>
            <a:r>
              <a:rPr lang="hr-HR" sz="2000" b="1" dirty="0" smtClean="0"/>
              <a:t>    = 160</a:t>
            </a:r>
          </a:p>
          <a:p>
            <a:r>
              <a:rPr lang="hr-HR" sz="2000" b="1" dirty="0" smtClean="0"/>
              <a:t>x</a:t>
            </a:r>
            <a:r>
              <a:rPr lang="hr-HR" sz="2000" b="1" baseline="-25000" dirty="0" smtClean="0"/>
              <a:t>2</a:t>
            </a:r>
            <a:r>
              <a:rPr lang="hr-HR" sz="2000" b="1" dirty="0" smtClean="0"/>
              <a:t> + u</a:t>
            </a:r>
            <a:r>
              <a:rPr lang="hr-HR" sz="2000" b="1" baseline="-25000" dirty="0" smtClean="0"/>
              <a:t>3</a:t>
            </a:r>
            <a:r>
              <a:rPr lang="hr-HR" sz="2000" b="1" dirty="0" smtClean="0"/>
              <a:t>    = 120</a:t>
            </a:r>
          </a:p>
          <a:p>
            <a:r>
              <a:rPr lang="hr-HR" sz="2000" b="1" dirty="0" smtClean="0"/>
              <a:t>x</a:t>
            </a:r>
            <a:r>
              <a:rPr lang="hr-HR" sz="2000" b="1" baseline="-25000" dirty="0" smtClean="0"/>
              <a:t>3</a:t>
            </a:r>
            <a:r>
              <a:rPr lang="hr-HR" sz="2000" b="1" dirty="0" smtClean="0"/>
              <a:t> + u</a:t>
            </a:r>
            <a:r>
              <a:rPr lang="hr-HR" sz="2000" b="1" baseline="-25000" dirty="0" smtClean="0"/>
              <a:t>4</a:t>
            </a:r>
            <a:r>
              <a:rPr lang="hr-HR" sz="2000" b="1" dirty="0" smtClean="0"/>
              <a:t>    = 200</a:t>
            </a:r>
          </a:p>
          <a:p>
            <a:r>
              <a:rPr lang="hr-HR" sz="2000" b="1" dirty="0" smtClean="0"/>
              <a:t>x</a:t>
            </a:r>
            <a:r>
              <a:rPr lang="hr-HR" sz="2000" b="1" baseline="-25000" dirty="0" smtClean="0"/>
              <a:t>4</a:t>
            </a:r>
            <a:r>
              <a:rPr lang="hr-HR" sz="2000" b="1" dirty="0" smtClean="0"/>
              <a:t> + u</a:t>
            </a:r>
            <a:r>
              <a:rPr lang="hr-HR" sz="2000" b="1" baseline="-25000" dirty="0" smtClean="0"/>
              <a:t>5</a:t>
            </a:r>
            <a:r>
              <a:rPr lang="hr-HR" sz="2000" b="1" dirty="0" smtClean="0"/>
              <a:t>    = 300                                  </a:t>
            </a:r>
          </a:p>
          <a:p>
            <a:r>
              <a:rPr lang="hr-HR" sz="2000" b="1" dirty="0" smtClean="0"/>
              <a:t>x</a:t>
            </a:r>
            <a:r>
              <a:rPr lang="hr-HR" sz="2000" b="1" baseline="-25000" dirty="0" smtClean="0"/>
              <a:t>5</a:t>
            </a:r>
            <a:r>
              <a:rPr lang="hr-HR" sz="2000" b="1" dirty="0" smtClean="0"/>
              <a:t> + u</a:t>
            </a:r>
            <a:r>
              <a:rPr lang="hr-HR" sz="2000" b="1" baseline="-25000" dirty="0" smtClean="0"/>
              <a:t>6    </a:t>
            </a:r>
            <a:r>
              <a:rPr lang="hr-HR" sz="2000" b="1" dirty="0" smtClean="0"/>
              <a:t> = 400</a:t>
            </a:r>
          </a:p>
          <a:p>
            <a:r>
              <a:rPr lang="hr-HR" sz="2000" b="1" dirty="0" smtClean="0"/>
              <a:t>x</a:t>
            </a:r>
            <a:r>
              <a:rPr lang="hr-HR" sz="2000" b="1" baseline="-25000" dirty="0" smtClean="0"/>
              <a:t>6</a:t>
            </a:r>
            <a:r>
              <a:rPr lang="hr-HR" sz="2000" b="1" dirty="0" smtClean="0"/>
              <a:t> + u</a:t>
            </a:r>
            <a:r>
              <a:rPr lang="hr-HR" sz="2000" b="1" baseline="-25000" dirty="0" smtClean="0"/>
              <a:t>7</a:t>
            </a:r>
            <a:r>
              <a:rPr lang="hr-HR" sz="2000" b="1" dirty="0" smtClean="0"/>
              <a:t>    = 160</a:t>
            </a:r>
          </a:p>
          <a:p>
            <a:r>
              <a:rPr lang="hr-HR" sz="2000" b="1" dirty="0" smtClean="0"/>
              <a:t>x</a:t>
            </a:r>
            <a:r>
              <a:rPr lang="hr-HR" sz="2000" b="1" baseline="-25000" dirty="0" smtClean="0"/>
              <a:t>7</a:t>
            </a:r>
            <a:r>
              <a:rPr lang="hr-HR" sz="2000" b="1" dirty="0" smtClean="0"/>
              <a:t> + u</a:t>
            </a:r>
            <a:r>
              <a:rPr lang="hr-HR" sz="2000" b="1" baseline="-25000" dirty="0" smtClean="0"/>
              <a:t>8</a:t>
            </a:r>
            <a:r>
              <a:rPr lang="hr-HR" sz="2000" b="1" dirty="0" smtClean="0"/>
              <a:t>    =   77</a:t>
            </a:r>
          </a:p>
          <a:p>
            <a:r>
              <a:rPr lang="hr-HR" sz="2000" b="1" dirty="0" smtClean="0"/>
              <a:t>x</a:t>
            </a:r>
            <a:r>
              <a:rPr lang="hr-HR" sz="2000" b="1" baseline="-25000" dirty="0" smtClean="0"/>
              <a:t>8</a:t>
            </a:r>
            <a:r>
              <a:rPr lang="hr-HR" sz="2000" b="1" dirty="0" smtClean="0"/>
              <a:t> + u</a:t>
            </a:r>
            <a:r>
              <a:rPr lang="hr-HR" sz="2000" b="1" baseline="-25000" dirty="0" smtClean="0"/>
              <a:t>9</a:t>
            </a:r>
            <a:r>
              <a:rPr lang="hr-HR" sz="2000" b="1" dirty="0" smtClean="0"/>
              <a:t>    =   80</a:t>
            </a:r>
          </a:p>
          <a:p>
            <a:r>
              <a:rPr lang="hr-HR" sz="1600" dirty="0" smtClean="0"/>
              <a:t> </a:t>
            </a:r>
          </a:p>
          <a:p>
            <a:r>
              <a:rPr lang="hr-HR" sz="2000" b="1" dirty="0" smtClean="0"/>
              <a:t>x</a:t>
            </a:r>
            <a:r>
              <a:rPr lang="hr-HR" sz="2000" b="1" baseline="-25000" dirty="0" smtClean="0"/>
              <a:t>1</a:t>
            </a:r>
            <a:r>
              <a:rPr lang="hr-HR" sz="2000" b="1" dirty="0" smtClean="0"/>
              <a:t> + x</a:t>
            </a:r>
            <a:r>
              <a:rPr lang="hr-HR" sz="2000" b="1" baseline="-25000" dirty="0" smtClean="0"/>
              <a:t>2</a:t>
            </a:r>
            <a:r>
              <a:rPr lang="hr-HR" sz="2000" b="1" dirty="0" smtClean="0"/>
              <a:t> + x</a:t>
            </a:r>
            <a:r>
              <a:rPr lang="hr-HR" sz="2000" b="1" baseline="-25000" dirty="0" smtClean="0"/>
              <a:t>3 </a:t>
            </a:r>
            <a:r>
              <a:rPr lang="hr-HR" sz="2000" b="1" dirty="0" smtClean="0"/>
              <a:t> + x</a:t>
            </a:r>
            <a:r>
              <a:rPr lang="hr-HR" sz="2000" b="1" baseline="-25000" dirty="0" smtClean="0"/>
              <a:t>4</a:t>
            </a:r>
            <a:r>
              <a:rPr lang="hr-HR" sz="2000" b="1" dirty="0" smtClean="0"/>
              <a:t> + x</a:t>
            </a:r>
            <a:r>
              <a:rPr lang="hr-HR" sz="2000" b="1" baseline="-25000" dirty="0" smtClean="0"/>
              <a:t>5</a:t>
            </a:r>
            <a:r>
              <a:rPr lang="hr-HR" sz="2000" b="1" dirty="0" smtClean="0"/>
              <a:t> + u</a:t>
            </a:r>
            <a:r>
              <a:rPr lang="hr-HR" sz="2000" b="1" baseline="-25000" dirty="0" smtClean="0"/>
              <a:t>10</a:t>
            </a:r>
            <a:r>
              <a:rPr lang="hr-HR" sz="2000" b="1" dirty="0" smtClean="0"/>
              <a:t> = 1154   ;           </a:t>
            </a:r>
            <a:r>
              <a:rPr lang="hr-HR" sz="2000" b="1" dirty="0" smtClean="0">
                <a:solidFill>
                  <a:srgbClr val="FF0000"/>
                </a:solidFill>
              </a:rPr>
              <a:t>Max  1154 x 20’</a:t>
            </a:r>
            <a:endParaRPr lang="hr-HR" sz="2000" b="1" dirty="0" smtClean="0"/>
          </a:p>
          <a:p>
            <a:r>
              <a:rPr lang="hr-HR" sz="2000" b="1" dirty="0" smtClean="0"/>
              <a:t>x</a:t>
            </a:r>
            <a:r>
              <a:rPr lang="hr-HR" sz="2000" b="1" baseline="-25000" dirty="0" smtClean="0"/>
              <a:t>6</a:t>
            </a:r>
            <a:r>
              <a:rPr lang="hr-HR" sz="2000" b="1" dirty="0" smtClean="0"/>
              <a:t> + x</a:t>
            </a:r>
            <a:r>
              <a:rPr lang="hr-HR" sz="2000" b="1" baseline="-25000" dirty="0" smtClean="0"/>
              <a:t>7</a:t>
            </a:r>
            <a:r>
              <a:rPr lang="hr-HR" sz="2000" b="1" dirty="0" smtClean="0"/>
              <a:t> + x</a:t>
            </a:r>
            <a:r>
              <a:rPr lang="hr-HR" sz="2000" b="1" baseline="-25000" dirty="0" smtClean="0"/>
              <a:t>8</a:t>
            </a:r>
            <a:r>
              <a:rPr lang="hr-HR" sz="2000" b="1" dirty="0" smtClean="0"/>
              <a:t> + u</a:t>
            </a:r>
            <a:r>
              <a:rPr lang="hr-HR" sz="2000" b="1" baseline="-25000" dirty="0" smtClean="0"/>
              <a:t>11</a:t>
            </a:r>
            <a:r>
              <a:rPr lang="hr-HR" sz="2000" b="1" dirty="0" smtClean="0"/>
              <a:t>                 =  304     ;           </a:t>
            </a:r>
            <a:r>
              <a:rPr lang="hr-HR" sz="2000" b="1" dirty="0" smtClean="0">
                <a:solidFill>
                  <a:srgbClr val="FF0000"/>
                </a:solidFill>
              </a:rPr>
              <a:t>Max    304 x 40’</a:t>
            </a:r>
            <a:endParaRPr lang="hr-HR" sz="2000" b="1" dirty="0" smtClean="0"/>
          </a:p>
          <a:p>
            <a:r>
              <a:rPr lang="hr-HR" sz="2000" b="1" dirty="0" smtClean="0"/>
              <a:t>x</a:t>
            </a:r>
            <a:r>
              <a:rPr lang="hr-HR" sz="2000" b="1" baseline="-25000" dirty="0" smtClean="0"/>
              <a:t>1</a:t>
            </a:r>
            <a:r>
              <a:rPr lang="hr-HR" sz="2000" b="1" dirty="0" smtClean="0"/>
              <a:t>, x</a:t>
            </a:r>
            <a:r>
              <a:rPr lang="hr-HR" sz="2000" b="1" baseline="-25000" dirty="0" smtClean="0"/>
              <a:t>2</a:t>
            </a:r>
            <a:r>
              <a:rPr lang="hr-HR" sz="2000" b="1" dirty="0" smtClean="0"/>
              <a:t>, x</a:t>
            </a:r>
            <a:r>
              <a:rPr lang="hr-HR" sz="2000" b="1" baseline="-25000" dirty="0" smtClean="0"/>
              <a:t>3</a:t>
            </a:r>
            <a:r>
              <a:rPr lang="hr-HR" sz="2000" b="1" dirty="0" smtClean="0"/>
              <a:t>, x</a:t>
            </a:r>
            <a:r>
              <a:rPr lang="hr-HR" sz="2000" b="1" baseline="-25000" dirty="0" smtClean="0"/>
              <a:t>4</a:t>
            </a:r>
            <a:r>
              <a:rPr lang="hr-HR" sz="2000" b="1" dirty="0" smtClean="0"/>
              <a:t>, x</a:t>
            </a:r>
            <a:r>
              <a:rPr lang="hr-HR" sz="2000" b="1" baseline="-25000" dirty="0" smtClean="0"/>
              <a:t>5</a:t>
            </a:r>
            <a:r>
              <a:rPr lang="hr-HR" sz="2000" b="1" dirty="0" smtClean="0"/>
              <a:t>, x</a:t>
            </a:r>
            <a:r>
              <a:rPr lang="hr-HR" sz="2000" b="1" baseline="-25000" dirty="0" smtClean="0"/>
              <a:t>6</a:t>
            </a:r>
            <a:r>
              <a:rPr lang="hr-HR" sz="2000" b="1" dirty="0" smtClean="0"/>
              <a:t>, x</a:t>
            </a:r>
            <a:r>
              <a:rPr lang="hr-HR" sz="2000" b="1" baseline="-25000" dirty="0" smtClean="0"/>
              <a:t>7</a:t>
            </a:r>
            <a:r>
              <a:rPr lang="hr-HR" sz="2000" b="1" dirty="0" smtClean="0"/>
              <a:t>, x</a:t>
            </a:r>
            <a:r>
              <a:rPr lang="hr-HR" sz="2000" b="1" baseline="-25000" dirty="0" smtClean="0"/>
              <a:t>8</a:t>
            </a:r>
            <a:r>
              <a:rPr lang="hr-HR" sz="2000" b="1" dirty="0" smtClean="0"/>
              <a:t>    </a:t>
            </a:r>
            <a:r>
              <a:rPr lang="hr-HR" sz="2000" b="1" dirty="0" smtClean="0">
                <a:sym typeface="Symbol"/>
              </a:rPr>
              <a:t></a:t>
            </a:r>
            <a:r>
              <a:rPr lang="hr-HR" sz="2000" b="1" dirty="0" smtClean="0"/>
              <a:t> 0         </a:t>
            </a:r>
          </a:p>
          <a:p>
            <a:r>
              <a:rPr lang="en-US" sz="2000" b="1" dirty="0" smtClean="0"/>
              <a:t>u</a:t>
            </a:r>
            <a:r>
              <a:rPr lang="en-US" sz="2000" b="1" baseline="-25000" dirty="0" smtClean="0"/>
              <a:t>1</a:t>
            </a:r>
            <a:r>
              <a:rPr lang="en-US" sz="2000" b="1" dirty="0" smtClean="0"/>
              <a:t>,u</a:t>
            </a:r>
            <a:r>
              <a:rPr lang="en-US" sz="2000" b="1" baseline="-25000" dirty="0" smtClean="0"/>
              <a:t>2</a:t>
            </a:r>
            <a:r>
              <a:rPr lang="en-US" sz="2000" b="1" dirty="0" smtClean="0"/>
              <a:t>,u</a:t>
            </a:r>
            <a:r>
              <a:rPr lang="en-US" sz="2000" b="1" baseline="-25000" dirty="0" smtClean="0"/>
              <a:t>3</a:t>
            </a:r>
            <a:r>
              <a:rPr lang="en-US" sz="2000" b="1" dirty="0" smtClean="0"/>
              <a:t>,u</a:t>
            </a:r>
            <a:r>
              <a:rPr lang="en-US" sz="2000" b="1" baseline="-25000" dirty="0" smtClean="0"/>
              <a:t>4</a:t>
            </a:r>
            <a:r>
              <a:rPr lang="en-US" sz="2000" b="1" dirty="0" smtClean="0"/>
              <a:t>,u</a:t>
            </a:r>
            <a:r>
              <a:rPr lang="en-US" sz="2000" b="1" baseline="-25000" dirty="0" smtClean="0"/>
              <a:t>5</a:t>
            </a:r>
            <a:r>
              <a:rPr lang="en-US" sz="2000" b="1" dirty="0" smtClean="0"/>
              <a:t>,u</a:t>
            </a:r>
            <a:r>
              <a:rPr lang="en-US" sz="2000" b="1" baseline="-25000" dirty="0" smtClean="0"/>
              <a:t>6</a:t>
            </a:r>
            <a:r>
              <a:rPr lang="en-US" sz="2000" b="1" dirty="0" smtClean="0"/>
              <a:t>,u</a:t>
            </a:r>
            <a:r>
              <a:rPr lang="en-US" sz="2000" b="1" baseline="-25000" dirty="0" smtClean="0"/>
              <a:t>7</a:t>
            </a:r>
            <a:r>
              <a:rPr lang="en-US" sz="2000" b="1" dirty="0" smtClean="0"/>
              <a:t>,u</a:t>
            </a:r>
            <a:r>
              <a:rPr lang="en-US" sz="2000" b="1" baseline="-25000" dirty="0" smtClean="0"/>
              <a:t>8</a:t>
            </a:r>
            <a:r>
              <a:rPr lang="en-US" sz="2000" b="1" dirty="0" smtClean="0"/>
              <a:t>,u</a:t>
            </a:r>
            <a:r>
              <a:rPr lang="en-US" sz="2000" b="1" baseline="-25000" dirty="0" smtClean="0"/>
              <a:t>9</a:t>
            </a:r>
            <a:r>
              <a:rPr lang="en-US" sz="2000" b="1" dirty="0" smtClean="0"/>
              <a:t>,u</a:t>
            </a:r>
            <a:r>
              <a:rPr lang="en-US" sz="2000" b="1" baseline="-25000" dirty="0" smtClean="0"/>
              <a:t>10</a:t>
            </a:r>
            <a:r>
              <a:rPr lang="en-US" sz="2000" b="1" dirty="0" smtClean="0"/>
              <a:t>,u</a:t>
            </a:r>
            <a:r>
              <a:rPr lang="en-US" sz="2000" b="1" baseline="-25000" dirty="0" smtClean="0"/>
              <a:t>11</a:t>
            </a:r>
            <a:r>
              <a:rPr lang="en-US" sz="2000" b="1" dirty="0" smtClean="0"/>
              <a:t> </a:t>
            </a:r>
            <a:r>
              <a:rPr lang="en-US" sz="2000" b="1" dirty="0" smtClean="0">
                <a:sym typeface="Symbol"/>
              </a:rPr>
              <a:t></a:t>
            </a:r>
            <a:r>
              <a:rPr lang="en-US" sz="2000" b="1" dirty="0" smtClean="0"/>
              <a:t> 0   </a:t>
            </a:r>
            <a:endParaRPr lang="hr-HR" sz="2000" b="1" dirty="0"/>
          </a:p>
        </p:txBody>
      </p:sp>
      <p:sp>
        <p:nvSpPr>
          <p:cNvPr id="4" name="Rectangle 3"/>
          <p:cNvSpPr/>
          <p:nvPr/>
        </p:nvSpPr>
        <p:spPr>
          <a:xfrm>
            <a:off x="2971800" y="1219200"/>
            <a:ext cx="3810000" cy="1477328"/>
          </a:xfrm>
          <a:prstGeom prst="rect">
            <a:avLst/>
          </a:prstGeom>
        </p:spPr>
        <p:txBody>
          <a:bodyPr wrap="square">
            <a:spAutoFit/>
          </a:bodyPr>
          <a:lstStyle/>
          <a:p>
            <a:r>
              <a:rPr lang="hr-HR" b="1" dirty="0" smtClean="0"/>
              <a:t>160 x 20’DB a` 11t, 400 x 20’ TC a`16t,</a:t>
            </a:r>
          </a:p>
          <a:p>
            <a:r>
              <a:rPr lang="hr-HR" b="1" dirty="0" smtClean="0"/>
              <a:t>120 x 20’OT a` 15t, 160 x 40’ PL a` 23t,</a:t>
            </a:r>
          </a:p>
          <a:p>
            <a:r>
              <a:rPr lang="hr-HR" b="1" dirty="0" smtClean="0"/>
              <a:t>200 x 20’ RF a` 13t,  82 x 40’ RF a` 25t,</a:t>
            </a:r>
          </a:p>
          <a:p>
            <a:r>
              <a:rPr lang="hr-HR" b="1" dirty="0" smtClean="0"/>
              <a:t>300 x 20’ OS a` 12t,  80 x 40’ DB a`21t.</a:t>
            </a:r>
          </a:p>
          <a:p>
            <a:r>
              <a:rPr lang="hr-HR" dirty="0" smtClean="0"/>
              <a:t> </a:t>
            </a:r>
          </a:p>
        </p:txBody>
      </p:sp>
      <p:sp>
        <p:nvSpPr>
          <p:cNvPr id="5" name="Rectangle 4"/>
          <p:cNvSpPr/>
          <p:nvPr/>
        </p:nvSpPr>
        <p:spPr>
          <a:xfrm>
            <a:off x="2590800" y="2514600"/>
            <a:ext cx="6248400" cy="1477328"/>
          </a:xfrm>
          <a:prstGeom prst="rect">
            <a:avLst/>
          </a:prstGeom>
        </p:spPr>
        <p:txBody>
          <a:bodyPr wrap="square">
            <a:spAutoFit/>
          </a:bodyPr>
          <a:lstStyle/>
          <a:p>
            <a:r>
              <a:rPr lang="hr-HR" b="1" dirty="0" smtClean="0">
                <a:solidFill>
                  <a:srgbClr val="FF0000"/>
                </a:solidFill>
              </a:rPr>
              <a:t>U brod se može maksimalno ukrcati 77 x 40’ RF </a:t>
            </a:r>
            <a:r>
              <a:rPr lang="hr-HR" b="1" dirty="0" smtClean="0"/>
              <a:t>kontejnera , odnosno ukupno složiti </a:t>
            </a:r>
            <a:r>
              <a:rPr lang="hr-HR" b="1" dirty="0" smtClean="0">
                <a:solidFill>
                  <a:srgbClr val="FF0000"/>
                </a:solidFill>
              </a:rPr>
              <a:t>1154 x 20’ </a:t>
            </a:r>
            <a:r>
              <a:rPr lang="hr-HR" b="1" dirty="0" smtClean="0"/>
              <a:t>kontejnera te </a:t>
            </a:r>
            <a:r>
              <a:rPr lang="hr-HR" b="1" dirty="0" smtClean="0">
                <a:solidFill>
                  <a:srgbClr val="FF0000"/>
                </a:solidFill>
              </a:rPr>
              <a:t>304 x 40’ </a:t>
            </a:r>
            <a:r>
              <a:rPr lang="hr-HR" b="1" dirty="0" smtClean="0"/>
              <a:t>kontejnera. Za balastiranje (odgovarajući stabilitet, trim i izravnanje broda ) potrebno je 1600 tona balasta</a:t>
            </a:r>
            <a:r>
              <a:rPr lang="hr-HR" b="1" dirty="0" smtClean="0"/>
              <a:t>.</a:t>
            </a:r>
            <a:br>
              <a:rPr lang="hr-HR" b="1" dirty="0" smtClean="0"/>
            </a:br>
            <a:r>
              <a:rPr lang="hr-HR" b="1" dirty="0" smtClean="0"/>
              <a:t>Korisna nosivost broda 25904 t .</a:t>
            </a:r>
            <a:endParaRPr lang="hr-HR"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4000" b="1" dirty="0" smtClean="0"/>
              <a:t>Rješavanje matematičkog modela</a:t>
            </a:r>
            <a:endParaRPr lang="hr-HR" sz="4000" dirty="0"/>
          </a:p>
        </p:txBody>
      </p:sp>
      <p:sp>
        <p:nvSpPr>
          <p:cNvPr id="3" name="Content Placeholder 2"/>
          <p:cNvSpPr>
            <a:spLocks noGrp="1"/>
          </p:cNvSpPr>
          <p:nvPr>
            <p:ph idx="1"/>
          </p:nvPr>
        </p:nvSpPr>
        <p:spPr>
          <a:xfrm>
            <a:off x="457200" y="990600"/>
            <a:ext cx="8229600" cy="5562600"/>
          </a:xfrm>
        </p:spPr>
        <p:txBody>
          <a:bodyPr>
            <a:normAutofit fontScale="55000" lnSpcReduction="20000"/>
          </a:bodyPr>
          <a:lstStyle/>
          <a:p>
            <a:r>
              <a:rPr lang="hr-HR" sz="3600" dirty="0" smtClean="0"/>
              <a:t>- </a:t>
            </a:r>
            <a:r>
              <a:rPr lang="en-US" sz="3600" b="1" dirty="0" smtClean="0"/>
              <a:t>U matričnom o</a:t>
            </a:r>
            <a:r>
              <a:rPr lang="hr-HR" sz="3600" b="1" dirty="0" smtClean="0"/>
              <a:t>bliku prikazani kanonski problem izgleda ovako :</a:t>
            </a:r>
          </a:p>
          <a:p>
            <a:r>
              <a:rPr lang="en-US" sz="3600" b="1" dirty="0" smtClean="0"/>
              <a:t>A</a:t>
            </a:r>
            <a:r>
              <a:rPr lang="en-US" sz="3600" b="1" baseline="-25000" dirty="0" smtClean="0"/>
              <a:t>1</a:t>
            </a:r>
            <a:r>
              <a:rPr lang="en-US" sz="3600" b="1" dirty="0" smtClean="0"/>
              <a:t>x</a:t>
            </a:r>
            <a:r>
              <a:rPr lang="en-US" sz="3600" b="1" baseline="-25000" dirty="0" smtClean="0"/>
              <a:t>1</a:t>
            </a:r>
            <a:r>
              <a:rPr lang="en-US" sz="3600" b="1" dirty="0" smtClean="0"/>
              <a:t> + A</a:t>
            </a:r>
            <a:r>
              <a:rPr lang="en-US" sz="3600" b="1" baseline="-25000" dirty="0" smtClean="0"/>
              <a:t>2</a:t>
            </a:r>
            <a:r>
              <a:rPr lang="en-US" sz="3600" b="1" dirty="0" smtClean="0"/>
              <a:t>x</a:t>
            </a:r>
            <a:r>
              <a:rPr lang="en-US" sz="3600" b="1" baseline="-25000" dirty="0" smtClean="0"/>
              <a:t>2</a:t>
            </a:r>
            <a:r>
              <a:rPr lang="en-US" sz="3600" b="1" dirty="0" smtClean="0"/>
              <a:t> + A</a:t>
            </a:r>
            <a:r>
              <a:rPr lang="en-US" sz="3600" b="1" baseline="-25000" dirty="0" smtClean="0"/>
              <a:t>3</a:t>
            </a:r>
            <a:r>
              <a:rPr lang="en-US" sz="3600" b="1" dirty="0" smtClean="0"/>
              <a:t>x</a:t>
            </a:r>
            <a:r>
              <a:rPr lang="en-US" sz="3600" b="1" baseline="-25000" dirty="0" smtClean="0"/>
              <a:t>3</a:t>
            </a:r>
            <a:r>
              <a:rPr lang="en-US" sz="3600" b="1" dirty="0" smtClean="0"/>
              <a:t> + A</a:t>
            </a:r>
            <a:r>
              <a:rPr lang="en-US" sz="3600" b="1" baseline="-25000" dirty="0" smtClean="0"/>
              <a:t>4</a:t>
            </a:r>
            <a:r>
              <a:rPr lang="en-US" sz="3600" b="1" dirty="0" smtClean="0"/>
              <a:t>x</a:t>
            </a:r>
            <a:r>
              <a:rPr lang="en-US" sz="3600" b="1" baseline="-25000" dirty="0" smtClean="0"/>
              <a:t>4</a:t>
            </a:r>
            <a:r>
              <a:rPr lang="en-US" sz="3600" b="1" dirty="0" smtClean="0"/>
              <a:t> + A</a:t>
            </a:r>
            <a:r>
              <a:rPr lang="en-US" sz="3600" b="1" baseline="-25000" dirty="0" smtClean="0"/>
              <a:t>5</a:t>
            </a:r>
            <a:r>
              <a:rPr lang="en-US" sz="3600" b="1" dirty="0" smtClean="0"/>
              <a:t>x</a:t>
            </a:r>
            <a:r>
              <a:rPr lang="en-US" sz="3600" b="1" baseline="-25000" dirty="0" smtClean="0"/>
              <a:t>5</a:t>
            </a:r>
            <a:r>
              <a:rPr lang="en-US" sz="3600" b="1" dirty="0" smtClean="0"/>
              <a:t> + A</a:t>
            </a:r>
            <a:r>
              <a:rPr lang="en-US" sz="3600" b="1" baseline="-25000" dirty="0" smtClean="0"/>
              <a:t>6</a:t>
            </a:r>
            <a:r>
              <a:rPr lang="en-US" sz="3600" b="1" dirty="0" smtClean="0"/>
              <a:t>x</a:t>
            </a:r>
            <a:r>
              <a:rPr lang="en-US" sz="3600" b="1" baseline="-25000" dirty="0" smtClean="0"/>
              <a:t>6</a:t>
            </a:r>
            <a:r>
              <a:rPr lang="en-US" sz="3600" b="1" dirty="0" smtClean="0"/>
              <a:t> + A</a:t>
            </a:r>
            <a:r>
              <a:rPr lang="en-US" sz="3600" b="1" baseline="-25000" dirty="0" smtClean="0"/>
              <a:t>7</a:t>
            </a:r>
            <a:r>
              <a:rPr lang="en-US" sz="3600" b="1" dirty="0" smtClean="0"/>
              <a:t>x</a:t>
            </a:r>
            <a:r>
              <a:rPr lang="en-US" sz="3600" b="1" baseline="-25000" dirty="0" smtClean="0"/>
              <a:t>7</a:t>
            </a:r>
            <a:r>
              <a:rPr lang="en-US" sz="3600" b="1" dirty="0" smtClean="0"/>
              <a:t> + A</a:t>
            </a:r>
            <a:r>
              <a:rPr lang="en-US" sz="3600" b="1" baseline="-25000" dirty="0" smtClean="0"/>
              <a:t>8</a:t>
            </a:r>
            <a:r>
              <a:rPr lang="en-US" sz="3600" b="1" dirty="0" smtClean="0"/>
              <a:t>x</a:t>
            </a:r>
            <a:r>
              <a:rPr lang="en-US" sz="3600" b="1" baseline="-25000" dirty="0" smtClean="0"/>
              <a:t>8</a:t>
            </a:r>
            <a:r>
              <a:rPr lang="en-US" sz="3600" b="1" dirty="0" smtClean="0"/>
              <a:t> + U</a:t>
            </a:r>
            <a:r>
              <a:rPr lang="en-US" sz="3600" b="1" baseline="-25000" dirty="0" smtClean="0"/>
              <a:t>1</a:t>
            </a:r>
            <a:r>
              <a:rPr lang="en-US" sz="3600" b="1" dirty="0" smtClean="0"/>
              <a:t>u</a:t>
            </a:r>
            <a:r>
              <a:rPr lang="en-US" sz="3600" b="1" baseline="-25000" dirty="0" smtClean="0"/>
              <a:t>1</a:t>
            </a:r>
            <a:r>
              <a:rPr lang="en-US" sz="3600" b="1" dirty="0" smtClean="0"/>
              <a:t> + U</a:t>
            </a:r>
            <a:r>
              <a:rPr lang="en-US" sz="3600" b="1" baseline="-25000" dirty="0" smtClean="0"/>
              <a:t>2</a:t>
            </a:r>
            <a:r>
              <a:rPr lang="en-US" sz="3600" b="1" dirty="0" smtClean="0"/>
              <a:t>u</a:t>
            </a:r>
            <a:r>
              <a:rPr lang="en-US" sz="3600" b="1" baseline="-25000" dirty="0" smtClean="0"/>
              <a:t>2</a:t>
            </a:r>
            <a:r>
              <a:rPr lang="en-US" sz="3600" b="1" dirty="0" smtClean="0"/>
              <a:t> + U</a:t>
            </a:r>
            <a:r>
              <a:rPr lang="en-US" sz="3600" b="1" baseline="-25000" dirty="0" smtClean="0"/>
              <a:t>3</a:t>
            </a:r>
            <a:r>
              <a:rPr lang="en-US" sz="3600" b="1" dirty="0" smtClean="0"/>
              <a:t>u</a:t>
            </a:r>
            <a:r>
              <a:rPr lang="en-US" sz="3600" b="1" baseline="-25000" dirty="0" smtClean="0"/>
              <a:t>3</a:t>
            </a:r>
            <a:r>
              <a:rPr lang="en-US" sz="3600" b="1" dirty="0" smtClean="0"/>
              <a:t> + U</a:t>
            </a:r>
            <a:r>
              <a:rPr lang="en-US" sz="3600" b="1" baseline="-25000" dirty="0" smtClean="0"/>
              <a:t>4</a:t>
            </a:r>
            <a:r>
              <a:rPr lang="en-US" sz="3600" b="1" dirty="0" smtClean="0"/>
              <a:t>u</a:t>
            </a:r>
            <a:r>
              <a:rPr lang="en-US" sz="3600" b="1" baseline="-25000" dirty="0" smtClean="0"/>
              <a:t>4</a:t>
            </a:r>
            <a:r>
              <a:rPr lang="en-US" sz="3600" b="1" dirty="0" smtClean="0"/>
              <a:t> + U</a:t>
            </a:r>
            <a:r>
              <a:rPr lang="en-US" sz="3600" b="1" baseline="-25000" dirty="0" smtClean="0"/>
              <a:t>5</a:t>
            </a:r>
            <a:r>
              <a:rPr lang="en-US" sz="3600" b="1" dirty="0" smtClean="0"/>
              <a:t>u</a:t>
            </a:r>
            <a:r>
              <a:rPr lang="en-US" sz="3600" b="1" baseline="-25000" dirty="0" smtClean="0"/>
              <a:t>5</a:t>
            </a:r>
            <a:r>
              <a:rPr lang="en-US" sz="3600" b="1" dirty="0" smtClean="0"/>
              <a:t> + U</a:t>
            </a:r>
            <a:r>
              <a:rPr lang="en-US" sz="3600" b="1" baseline="-25000" dirty="0" smtClean="0"/>
              <a:t>6</a:t>
            </a:r>
            <a:r>
              <a:rPr lang="en-US" sz="3600" b="1" dirty="0" smtClean="0"/>
              <a:t>u</a:t>
            </a:r>
            <a:r>
              <a:rPr lang="en-US" sz="3600" b="1" baseline="-25000" dirty="0" smtClean="0"/>
              <a:t>6</a:t>
            </a:r>
            <a:r>
              <a:rPr lang="en-US" sz="3600" b="1" dirty="0" smtClean="0"/>
              <a:t> + U</a:t>
            </a:r>
            <a:r>
              <a:rPr lang="en-US" sz="3600" b="1" baseline="-25000" dirty="0" smtClean="0"/>
              <a:t>7</a:t>
            </a:r>
            <a:r>
              <a:rPr lang="en-US" sz="3600" b="1" dirty="0" smtClean="0"/>
              <a:t>u</a:t>
            </a:r>
            <a:r>
              <a:rPr lang="en-US" sz="3600" b="1" baseline="-25000" dirty="0" smtClean="0"/>
              <a:t>7</a:t>
            </a:r>
            <a:r>
              <a:rPr lang="en-US" sz="3600" b="1" dirty="0" smtClean="0"/>
              <a:t> + U</a:t>
            </a:r>
            <a:r>
              <a:rPr lang="en-US" sz="3600" b="1" baseline="-25000" dirty="0" smtClean="0"/>
              <a:t>8</a:t>
            </a:r>
            <a:r>
              <a:rPr lang="en-US" sz="3600" b="1" dirty="0" smtClean="0"/>
              <a:t>u</a:t>
            </a:r>
            <a:r>
              <a:rPr lang="en-US" sz="3600" b="1" baseline="-25000" dirty="0" smtClean="0"/>
              <a:t>8</a:t>
            </a:r>
            <a:r>
              <a:rPr lang="en-US" sz="3600" b="1" dirty="0" smtClean="0"/>
              <a:t> + U</a:t>
            </a:r>
            <a:r>
              <a:rPr lang="en-US" sz="3600" b="1" baseline="-25000" dirty="0" smtClean="0"/>
              <a:t>9</a:t>
            </a:r>
            <a:r>
              <a:rPr lang="en-US" sz="3600" b="1" dirty="0" smtClean="0"/>
              <a:t>u</a:t>
            </a:r>
            <a:r>
              <a:rPr lang="en-US" sz="3600" b="1" baseline="-25000" dirty="0" smtClean="0"/>
              <a:t>9</a:t>
            </a:r>
            <a:r>
              <a:rPr lang="en-US" sz="3600" b="1" dirty="0" smtClean="0"/>
              <a:t> + U</a:t>
            </a:r>
            <a:r>
              <a:rPr lang="en-US" sz="3600" b="1" baseline="-25000" dirty="0" smtClean="0"/>
              <a:t>10</a:t>
            </a:r>
            <a:r>
              <a:rPr lang="en-US" sz="3600" b="1" dirty="0" smtClean="0"/>
              <a:t>u</a:t>
            </a:r>
            <a:r>
              <a:rPr lang="en-US" sz="3600" b="1" baseline="-25000" dirty="0" smtClean="0"/>
              <a:t>10</a:t>
            </a:r>
            <a:r>
              <a:rPr lang="en-US" sz="3600" b="1" dirty="0" smtClean="0"/>
              <a:t> + U</a:t>
            </a:r>
            <a:r>
              <a:rPr lang="en-US" sz="3600" b="1" baseline="-25000" dirty="0" smtClean="0"/>
              <a:t>11</a:t>
            </a:r>
            <a:r>
              <a:rPr lang="en-US" sz="3600" b="1" dirty="0" smtClean="0"/>
              <a:t>u</a:t>
            </a:r>
            <a:r>
              <a:rPr lang="en-US" sz="3600" b="1" baseline="-25000" dirty="0" smtClean="0"/>
              <a:t>11</a:t>
            </a:r>
            <a:r>
              <a:rPr lang="en-US" sz="3600" b="1" dirty="0" smtClean="0"/>
              <a:t>  = D </a:t>
            </a:r>
            <a:endParaRPr lang="hr-HR" sz="3600" b="1" dirty="0" smtClean="0"/>
          </a:p>
          <a:p>
            <a:endParaRPr lang="hr-HR" sz="3600" dirty="0" smtClean="0"/>
          </a:p>
          <a:p>
            <a:r>
              <a:rPr lang="hr-HR" sz="3600" b="1" dirty="0" smtClean="0"/>
              <a:t>- </a:t>
            </a:r>
            <a:r>
              <a:rPr lang="hr-HR" sz="3600" b="1" dirty="0" smtClean="0">
                <a:solidFill>
                  <a:srgbClr val="FF0000"/>
                </a:solidFill>
              </a:rPr>
              <a:t>Rješavanjem pomoću Simpleks algoritma kroz osam iteracija dobiven je sljedeći optimalni program strukture transporta kontejnerskog broda</a:t>
            </a:r>
            <a:r>
              <a:rPr lang="hr-HR" sz="3600" b="1" dirty="0" smtClean="0"/>
              <a:t>:</a:t>
            </a:r>
          </a:p>
          <a:p>
            <a:pPr>
              <a:buNone/>
            </a:pPr>
            <a:r>
              <a:rPr lang="hr-HR" sz="3600" b="1" dirty="0" smtClean="0">
                <a:solidFill>
                  <a:srgbClr val="FF0000"/>
                </a:solidFill>
              </a:rPr>
              <a:t>     strukturne varijable- dopunske varijable</a:t>
            </a:r>
          </a:p>
          <a:p>
            <a:r>
              <a:rPr lang="hr-HR" sz="3600" b="1" dirty="0" smtClean="0"/>
              <a:t>          x</a:t>
            </a:r>
            <a:r>
              <a:rPr lang="hr-HR" sz="3600" b="1" baseline="-25000" dirty="0" smtClean="0"/>
              <a:t>1</a:t>
            </a:r>
            <a:r>
              <a:rPr lang="hr-HR" sz="3600" b="1" dirty="0" smtClean="0"/>
              <a:t> = 134               u</a:t>
            </a:r>
            <a:r>
              <a:rPr lang="hr-HR" sz="3600" b="1" baseline="-25000" dirty="0" smtClean="0"/>
              <a:t>1</a:t>
            </a:r>
            <a:r>
              <a:rPr lang="hr-HR" sz="3600" b="1" dirty="0" smtClean="0"/>
              <a:t> = </a:t>
            </a:r>
            <a:r>
              <a:rPr lang="hr-HR" sz="3600" b="1" dirty="0" smtClean="0">
                <a:solidFill>
                  <a:srgbClr val="FF0000"/>
                </a:solidFill>
              </a:rPr>
              <a:t>3018</a:t>
            </a:r>
          </a:p>
          <a:p>
            <a:r>
              <a:rPr lang="hr-HR" sz="3600" b="1" dirty="0" smtClean="0"/>
              <a:t>          x</a:t>
            </a:r>
            <a:r>
              <a:rPr lang="hr-HR" sz="3600" b="1" baseline="-25000" dirty="0" smtClean="0"/>
              <a:t>2</a:t>
            </a:r>
            <a:r>
              <a:rPr lang="hr-HR" sz="3600" b="1" dirty="0" smtClean="0"/>
              <a:t> = 120               u</a:t>
            </a:r>
            <a:r>
              <a:rPr lang="hr-HR" sz="3600" b="1" baseline="-25000" dirty="0" smtClean="0"/>
              <a:t>2</a:t>
            </a:r>
            <a:r>
              <a:rPr lang="hr-HR" sz="3600" b="1" dirty="0" smtClean="0"/>
              <a:t> =     </a:t>
            </a:r>
            <a:r>
              <a:rPr lang="hr-HR" sz="3600" b="1" dirty="0" smtClean="0">
                <a:solidFill>
                  <a:srgbClr val="FF0000"/>
                </a:solidFill>
              </a:rPr>
              <a:t>26 – kontejneri koje treba odbaciti</a:t>
            </a:r>
          </a:p>
          <a:p>
            <a:r>
              <a:rPr lang="hr-HR" sz="3600" b="1" dirty="0" smtClean="0"/>
              <a:t>          x</a:t>
            </a:r>
            <a:r>
              <a:rPr lang="hr-HR" sz="3600" b="1" baseline="-25000" dirty="0" smtClean="0"/>
              <a:t>3</a:t>
            </a:r>
            <a:r>
              <a:rPr lang="hr-HR" sz="3600" b="1" dirty="0" smtClean="0"/>
              <a:t> = 200               u</a:t>
            </a:r>
            <a:r>
              <a:rPr lang="hr-HR" sz="3600" b="1" baseline="-25000" dirty="0" smtClean="0"/>
              <a:t>3</a:t>
            </a:r>
            <a:r>
              <a:rPr lang="hr-HR" sz="3600" b="1" dirty="0" smtClean="0"/>
              <a:t> =        0     </a:t>
            </a:r>
            <a:r>
              <a:rPr lang="hr-HR" sz="3600" b="1" dirty="0" smtClean="0">
                <a:solidFill>
                  <a:srgbClr val="FF0000"/>
                </a:solidFill>
              </a:rPr>
              <a:t>jer su zauzeta sva raspoloživa mjesta </a:t>
            </a:r>
          </a:p>
          <a:p>
            <a:r>
              <a:rPr lang="hr-HR" sz="3600" b="1" dirty="0" smtClean="0"/>
              <a:t>          x</a:t>
            </a:r>
            <a:r>
              <a:rPr lang="hr-HR" sz="3600" b="1" baseline="-25000" dirty="0" smtClean="0"/>
              <a:t>4</a:t>
            </a:r>
            <a:r>
              <a:rPr lang="hr-HR" sz="3600" b="1" dirty="0" smtClean="0"/>
              <a:t> = 300               u</a:t>
            </a:r>
            <a:r>
              <a:rPr lang="hr-HR" sz="3600" b="1" baseline="-25000" dirty="0" smtClean="0"/>
              <a:t>4</a:t>
            </a:r>
            <a:r>
              <a:rPr lang="hr-HR" sz="3600" b="1" dirty="0" smtClean="0"/>
              <a:t> =        0      </a:t>
            </a:r>
            <a:r>
              <a:rPr lang="hr-HR" sz="3600" b="1" dirty="0" smtClean="0">
                <a:solidFill>
                  <a:srgbClr val="FF0000"/>
                </a:solidFill>
              </a:rPr>
              <a:t>za ukrcaj kontejnera na brod</a:t>
            </a:r>
          </a:p>
          <a:p>
            <a:r>
              <a:rPr lang="hr-HR" sz="3600" b="1" dirty="0" smtClean="0"/>
              <a:t>          x</a:t>
            </a:r>
            <a:r>
              <a:rPr lang="hr-HR" sz="3600" b="1" baseline="-25000" dirty="0" smtClean="0"/>
              <a:t>5</a:t>
            </a:r>
            <a:r>
              <a:rPr lang="hr-HR" sz="3600" b="1" dirty="0" smtClean="0"/>
              <a:t> = 400               u</a:t>
            </a:r>
            <a:r>
              <a:rPr lang="hr-HR" sz="3600" b="1" baseline="-25000" dirty="0" smtClean="0"/>
              <a:t>5</a:t>
            </a:r>
            <a:r>
              <a:rPr lang="hr-HR" sz="3600" b="1" dirty="0" smtClean="0"/>
              <a:t> =        0                 </a:t>
            </a:r>
          </a:p>
          <a:p>
            <a:r>
              <a:rPr lang="hr-HR" sz="3600" b="1" dirty="0" smtClean="0"/>
              <a:t>          x</a:t>
            </a:r>
            <a:r>
              <a:rPr lang="hr-HR" sz="3600" b="1" baseline="-25000" dirty="0" smtClean="0"/>
              <a:t>6</a:t>
            </a:r>
            <a:r>
              <a:rPr lang="hr-HR" sz="3600" b="1" dirty="0" smtClean="0"/>
              <a:t> = 160               u</a:t>
            </a:r>
            <a:r>
              <a:rPr lang="hr-HR" sz="3600" b="1" baseline="-25000" dirty="0" smtClean="0"/>
              <a:t>6</a:t>
            </a:r>
            <a:r>
              <a:rPr lang="hr-HR" sz="3600" b="1" dirty="0" smtClean="0"/>
              <a:t> =        0</a:t>
            </a:r>
          </a:p>
          <a:p>
            <a:r>
              <a:rPr lang="hr-HR" sz="3600" b="1" dirty="0" smtClean="0"/>
              <a:t>          x</a:t>
            </a:r>
            <a:r>
              <a:rPr lang="hr-HR" sz="3600" b="1" baseline="-25000" dirty="0" smtClean="0"/>
              <a:t>7</a:t>
            </a:r>
            <a:r>
              <a:rPr lang="hr-HR" sz="3600" b="1" dirty="0" smtClean="0"/>
              <a:t> =   77               u</a:t>
            </a:r>
            <a:r>
              <a:rPr lang="hr-HR" sz="3600" b="1" baseline="-25000" dirty="0" smtClean="0"/>
              <a:t>7</a:t>
            </a:r>
            <a:r>
              <a:rPr lang="hr-HR" sz="3600" b="1" dirty="0" smtClean="0"/>
              <a:t> =        0</a:t>
            </a:r>
          </a:p>
          <a:p>
            <a:r>
              <a:rPr lang="hr-HR" sz="3600" b="1" dirty="0" smtClean="0"/>
              <a:t>          x</a:t>
            </a:r>
            <a:r>
              <a:rPr lang="hr-HR" sz="3600" b="1" baseline="-25000" dirty="0" smtClean="0"/>
              <a:t>8</a:t>
            </a:r>
            <a:r>
              <a:rPr lang="hr-HR" sz="3600" b="1" dirty="0" smtClean="0"/>
              <a:t> =   67               u</a:t>
            </a:r>
            <a:r>
              <a:rPr lang="hr-HR" sz="3600" b="1" baseline="-25000" dirty="0" smtClean="0"/>
              <a:t>8</a:t>
            </a:r>
            <a:r>
              <a:rPr lang="hr-HR" sz="3600" b="1" dirty="0" smtClean="0"/>
              <a:t> =        0</a:t>
            </a:r>
          </a:p>
          <a:p>
            <a:r>
              <a:rPr lang="hr-HR" sz="3600" b="1" dirty="0" smtClean="0"/>
              <a:t>                                       u</a:t>
            </a:r>
            <a:r>
              <a:rPr lang="hr-HR" sz="3600" b="1" baseline="-25000" dirty="0" smtClean="0"/>
              <a:t>9</a:t>
            </a:r>
            <a:r>
              <a:rPr lang="hr-HR" sz="3600" b="1" dirty="0" smtClean="0"/>
              <a:t> =       </a:t>
            </a:r>
            <a:r>
              <a:rPr lang="hr-HR" sz="3600" b="1" dirty="0" smtClean="0">
                <a:solidFill>
                  <a:srgbClr val="FF0000"/>
                </a:solidFill>
              </a:rPr>
              <a:t>13 – kontejneri koje treba odbaciti jer su</a:t>
            </a:r>
          </a:p>
          <a:p>
            <a:r>
              <a:rPr lang="hr-HR" sz="3600" b="1" dirty="0" smtClean="0"/>
              <a:t>                                       </a:t>
            </a:r>
            <a:r>
              <a:rPr lang="hr-HR" sz="3600" b="1" dirty="0" smtClean="0">
                <a:solidFill>
                  <a:srgbClr val="FF0000"/>
                </a:solidFill>
              </a:rPr>
              <a:t>u</a:t>
            </a:r>
            <a:r>
              <a:rPr lang="hr-HR" sz="3600" b="1" baseline="-25000" dirty="0" smtClean="0">
                <a:solidFill>
                  <a:srgbClr val="FF0000"/>
                </a:solidFill>
              </a:rPr>
              <a:t>10</a:t>
            </a:r>
            <a:r>
              <a:rPr lang="hr-HR" sz="3600" b="1" dirty="0" smtClean="0">
                <a:solidFill>
                  <a:srgbClr val="FF0000"/>
                </a:solidFill>
              </a:rPr>
              <a:t>=         0     zauzeta sva raspoloživa mjesta za </a:t>
            </a:r>
          </a:p>
          <a:p>
            <a:r>
              <a:rPr lang="hr-HR" sz="3600" b="1" dirty="0" smtClean="0">
                <a:solidFill>
                  <a:srgbClr val="FF0000"/>
                </a:solidFill>
              </a:rPr>
              <a:t>                                       u</a:t>
            </a:r>
            <a:r>
              <a:rPr lang="hr-HR" sz="3600" b="1" baseline="-25000" dirty="0" smtClean="0">
                <a:solidFill>
                  <a:srgbClr val="FF0000"/>
                </a:solidFill>
              </a:rPr>
              <a:t>11</a:t>
            </a:r>
            <a:r>
              <a:rPr lang="hr-HR" sz="3600" b="1" dirty="0" smtClean="0">
                <a:solidFill>
                  <a:srgbClr val="FF0000"/>
                </a:solidFill>
              </a:rPr>
              <a:t>=         0      ukrcaj kontejnera na brod         </a:t>
            </a:r>
          </a:p>
          <a:p>
            <a:endParaRPr lang="hr-HR"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2000" b="1" dirty="0" smtClean="0"/>
              <a:t>Rješavanje matematičkog modela – Struktura optimalnog transportnog programa</a:t>
            </a:r>
            <a:endParaRPr lang="hr-HR" sz="2000" dirty="0"/>
          </a:p>
        </p:txBody>
      </p:sp>
      <p:pic>
        <p:nvPicPr>
          <p:cNvPr id="1026" name="Picture 2" descr="C:\Users\Kos\Documents\IMG_1212.JPG"/>
          <p:cNvPicPr>
            <a:picLocks noGrp="1" noChangeAspect="1" noChangeArrowheads="1"/>
          </p:cNvPicPr>
          <p:nvPr>
            <p:ph idx="1"/>
          </p:nvPr>
        </p:nvPicPr>
        <p:blipFill>
          <a:blip r:embed="rId2" cstate="print"/>
          <a:srcRect/>
          <a:stretch>
            <a:fillRect/>
          </a:stretch>
        </p:blipFill>
        <p:spPr bwMode="auto">
          <a:xfrm>
            <a:off x="685800" y="1219200"/>
            <a:ext cx="7988481" cy="5000308"/>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r-HR" sz="3200" b="1" dirty="0" smtClean="0"/>
              <a:t>Struktura optimalnog transportnog programa</a:t>
            </a:r>
            <a:endParaRPr lang="hr-HR" sz="3200" b="1" dirty="0"/>
          </a:p>
        </p:txBody>
      </p:sp>
      <p:pic>
        <p:nvPicPr>
          <p:cNvPr id="2050" name="Picture 2" descr="C:\Users\Kos\Documents\IMG_1213.JPG"/>
          <p:cNvPicPr>
            <a:picLocks noGrp="1" noChangeAspect="1" noChangeArrowheads="1"/>
          </p:cNvPicPr>
          <p:nvPr>
            <p:ph idx="1"/>
          </p:nvPr>
        </p:nvPicPr>
        <p:blipFill>
          <a:blip r:embed="rId2" cstate="print"/>
          <a:srcRect/>
          <a:stretch>
            <a:fillRect/>
          </a:stretch>
        </p:blipFill>
        <p:spPr bwMode="auto">
          <a:xfrm>
            <a:off x="2057400" y="837039"/>
            <a:ext cx="5615965" cy="6020962"/>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b="1" dirty="0" smtClean="0"/>
              <a:t>Struktura optimalnog transportnog programa</a:t>
            </a:r>
            <a:endParaRPr lang="hr-HR" sz="3600" dirty="0"/>
          </a:p>
        </p:txBody>
      </p:sp>
      <p:sp>
        <p:nvSpPr>
          <p:cNvPr id="3" name="Content Placeholder 2"/>
          <p:cNvSpPr>
            <a:spLocks noGrp="1"/>
          </p:cNvSpPr>
          <p:nvPr>
            <p:ph idx="1"/>
          </p:nvPr>
        </p:nvSpPr>
        <p:spPr/>
        <p:txBody>
          <a:bodyPr/>
          <a:lstStyle/>
          <a:p>
            <a:pPr>
              <a:buNone/>
            </a:pPr>
            <a:r>
              <a:rPr lang="hr-HR" dirty="0" smtClean="0"/>
              <a:t>  - </a:t>
            </a:r>
            <a:r>
              <a:rPr lang="hr-HR" b="1" dirty="0" smtClean="0">
                <a:solidFill>
                  <a:srgbClr val="FF0000"/>
                </a:solidFill>
              </a:rPr>
              <a:t>Kako je u</a:t>
            </a:r>
            <a:r>
              <a:rPr lang="hr-HR" b="1" baseline="-25000" dirty="0" smtClean="0">
                <a:solidFill>
                  <a:srgbClr val="FF0000"/>
                </a:solidFill>
              </a:rPr>
              <a:t>10</a:t>
            </a:r>
            <a:r>
              <a:rPr lang="hr-HR" b="1" dirty="0" smtClean="0">
                <a:solidFill>
                  <a:srgbClr val="FF0000"/>
                </a:solidFill>
              </a:rPr>
              <a:t> = u</a:t>
            </a:r>
            <a:r>
              <a:rPr lang="hr-HR" b="1" baseline="-25000" dirty="0" smtClean="0">
                <a:solidFill>
                  <a:srgbClr val="FF0000"/>
                </a:solidFill>
              </a:rPr>
              <a:t>11</a:t>
            </a:r>
            <a:r>
              <a:rPr lang="hr-HR" b="1" dirty="0" smtClean="0">
                <a:solidFill>
                  <a:srgbClr val="FF0000"/>
                </a:solidFill>
              </a:rPr>
              <a:t> = 0 prijevozni kapacitet broda iskorišten je 100%.</a:t>
            </a:r>
            <a:r>
              <a:rPr lang="hr-HR" b="1" dirty="0" smtClean="0"/>
              <a:t> Vrijednost dopunskih varijabli </a:t>
            </a:r>
            <a:r>
              <a:rPr lang="hr-HR" b="1" dirty="0" smtClean="0">
                <a:solidFill>
                  <a:srgbClr val="FF0000"/>
                </a:solidFill>
              </a:rPr>
              <a:t>u</a:t>
            </a:r>
            <a:r>
              <a:rPr lang="hr-HR" b="1" baseline="-25000" dirty="0" smtClean="0">
                <a:solidFill>
                  <a:srgbClr val="FF0000"/>
                </a:solidFill>
              </a:rPr>
              <a:t>2</a:t>
            </a:r>
            <a:r>
              <a:rPr lang="hr-HR" b="1" dirty="0" smtClean="0">
                <a:solidFill>
                  <a:srgbClr val="FF0000"/>
                </a:solidFill>
              </a:rPr>
              <a:t> = 26 i u</a:t>
            </a:r>
            <a:r>
              <a:rPr lang="hr-HR" b="1" baseline="-25000" dirty="0" smtClean="0">
                <a:solidFill>
                  <a:srgbClr val="FF0000"/>
                </a:solidFill>
              </a:rPr>
              <a:t>9</a:t>
            </a:r>
            <a:r>
              <a:rPr lang="hr-HR" b="1" dirty="0" smtClean="0">
                <a:solidFill>
                  <a:srgbClr val="FF0000"/>
                </a:solidFill>
              </a:rPr>
              <a:t> = 13 pokazuje teret tj. kontejnere koje treba “odbaciti</a:t>
            </a:r>
            <a:r>
              <a:rPr lang="hr-HR" b="1" dirty="0" smtClean="0"/>
              <a:t>” , odnosno budući da su zauzeta sva mjesta na brodu predviđena za ukrcaj kontejnera očigledno je da se na brod ne može ukrcati </a:t>
            </a:r>
            <a:r>
              <a:rPr lang="hr-HR" b="1" dirty="0" smtClean="0">
                <a:solidFill>
                  <a:srgbClr val="FF0000"/>
                </a:solidFill>
              </a:rPr>
              <a:t>26 x 20’ DB a` 11 t kontejnera i 13 x 40’ DB a` 21 t kontejnera.</a:t>
            </a:r>
          </a:p>
          <a:p>
            <a:endParaRPr lang="hr-H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b="1" dirty="0" smtClean="0"/>
              <a:t>“Analiza osjetljivosti” – “Sensitivity analysis”</a:t>
            </a:r>
            <a:endParaRPr lang="hr-HR" sz="3600" b="1" dirty="0"/>
          </a:p>
        </p:txBody>
      </p:sp>
      <p:sp>
        <p:nvSpPr>
          <p:cNvPr id="3" name="Content Placeholder 2"/>
          <p:cNvSpPr>
            <a:spLocks noGrp="1"/>
          </p:cNvSpPr>
          <p:nvPr>
            <p:ph idx="1"/>
          </p:nvPr>
        </p:nvSpPr>
        <p:spPr/>
        <p:txBody>
          <a:bodyPr>
            <a:normAutofit/>
          </a:bodyPr>
          <a:lstStyle/>
          <a:p>
            <a:r>
              <a:rPr lang="hr-HR" sz="1400" dirty="0" smtClean="0"/>
              <a:t>- </a:t>
            </a:r>
            <a:r>
              <a:rPr lang="hr-HR" sz="2800" dirty="0" smtClean="0"/>
              <a:t>Ovom analizom ustanoviti će se što bi se dogodilo sa strukturom optimalnog rješenja , ako se </a:t>
            </a:r>
            <a:r>
              <a:rPr lang="hr-HR" sz="2800" b="1" dirty="0" smtClean="0"/>
              <a:t>promijeni (raste ili pada) neki koeficijent ili ograničenje.</a:t>
            </a:r>
            <a:br>
              <a:rPr lang="hr-HR" sz="2800" b="1" dirty="0" smtClean="0"/>
            </a:br>
            <a:endParaRPr lang="hr-HR" sz="2800" b="1" dirty="0" smtClean="0"/>
          </a:p>
          <a:p>
            <a:r>
              <a:rPr lang="hr-HR" sz="2800" b="1" dirty="0" smtClean="0">
                <a:solidFill>
                  <a:srgbClr val="FF0000"/>
                </a:solidFill>
              </a:rPr>
              <a:t>- Analizirati će se :</a:t>
            </a:r>
          </a:p>
          <a:p>
            <a:r>
              <a:rPr lang="hr-HR" sz="2800" dirty="0" smtClean="0"/>
              <a:t> </a:t>
            </a:r>
            <a:r>
              <a:rPr lang="hr-HR" sz="2800" b="1" dirty="0" smtClean="0"/>
              <a:t>(1)</a:t>
            </a:r>
            <a:r>
              <a:rPr lang="hr-HR" sz="2800" dirty="0" smtClean="0"/>
              <a:t> </a:t>
            </a:r>
            <a:r>
              <a:rPr lang="hr-HR" sz="2800" b="1" dirty="0" smtClean="0"/>
              <a:t>Promjene u funkciji kriterija </a:t>
            </a:r>
          </a:p>
          <a:p>
            <a:r>
              <a:rPr lang="hr-HR" sz="2800" b="1" dirty="0" smtClean="0"/>
              <a:t> (2) Promjene u ograničenjima</a:t>
            </a:r>
            <a:endParaRPr lang="hr-HR" sz="28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hr-HR" sz="3600" b="1" dirty="0" smtClean="0"/>
              <a:t>Promjene u funkciji kriterija</a:t>
            </a:r>
            <a:endParaRPr lang="hr-HR" sz="3600" b="1" dirty="0"/>
          </a:p>
        </p:txBody>
      </p:sp>
      <p:sp>
        <p:nvSpPr>
          <p:cNvPr id="3" name="Content Placeholder 2"/>
          <p:cNvSpPr>
            <a:spLocks noGrp="1"/>
          </p:cNvSpPr>
          <p:nvPr>
            <p:ph idx="1"/>
          </p:nvPr>
        </p:nvSpPr>
        <p:spPr>
          <a:xfrm>
            <a:off x="457200" y="1143000"/>
            <a:ext cx="8229600" cy="4983163"/>
          </a:xfrm>
        </p:spPr>
        <p:txBody>
          <a:bodyPr>
            <a:normAutofit fontScale="25000" lnSpcReduction="20000"/>
          </a:bodyPr>
          <a:lstStyle/>
          <a:p>
            <a:r>
              <a:rPr lang="hr-HR" sz="8600" dirty="0" smtClean="0"/>
              <a:t>Struktura </a:t>
            </a:r>
            <a:r>
              <a:rPr lang="hr-HR" sz="8600" b="1" dirty="0" smtClean="0"/>
              <a:t>optimalnog programa neće se promijeniti ukoliko se dnevna dobit po 1 prevezenom kontejneru za strukturne varijable koje su ušle u optimalno rješenje kreće unutar sljedećih intervala:</a:t>
            </a:r>
          </a:p>
          <a:p>
            <a:r>
              <a:rPr lang="hr-HR" sz="8600" b="1" dirty="0" smtClean="0">
                <a:solidFill>
                  <a:srgbClr val="FF0000"/>
                </a:solidFill>
              </a:rPr>
              <a:t>x</a:t>
            </a:r>
            <a:r>
              <a:rPr lang="hr-HR" sz="8600" b="1" baseline="-25000" dirty="0" smtClean="0">
                <a:solidFill>
                  <a:srgbClr val="FF0000"/>
                </a:solidFill>
              </a:rPr>
              <a:t>1</a:t>
            </a:r>
            <a:r>
              <a:rPr lang="hr-HR" sz="8600" b="1" dirty="0" smtClean="0">
                <a:solidFill>
                  <a:srgbClr val="FF0000"/>
                </a:solidFill>
              </a:rPr>
              <a:t> </a:t>
            </a:r>
            <a:r>
              <a:rPr lang="hr-HR" sz="8600" b="1" dirty="0" smtClean="0">
                <a:solidFill>
                  <a:srgbClr val="FF0000"/>
                </a:solidFill>
                <a:sym typeface="Symbol"/>
              </a:rPr>
              <a:t></a:t>
            </a:r>
            <a:r>
              <a:rPr lang="hr-HR" sz="8600" b="1" dirty="0" smtClean="0">
                <a:solidFill>
                  <a:srgbClr val="FF0000"/>
                </a:solidFill>
              </a:rPr>
              <a:t> 20’DB a` 11t od 0 USD do 59 USD</a:t>
            </a:r>
          </a:p>
          <a:p>
            <a:r>
              <a:rPr lang="hr-HR" sz="8600" b="1" dirty="0" smtClean="0"/>
              <a:t>x</a:t>
            </a:r>
            <a:r>
              <a:rPr lang="hr-HR" sz="8600" b="1" baseline="-25000" dirty="0" smtClean="0"/>
              <a:t>2</a:t>
            </a:r>
            <a:r>
              <a:rPr lang="hr-HR" sz="8600" b="1" dirty="0" smtClean="0"/>
              <a:t> </a:t>
            </a:r>
            <a:r>
              <a:rPr lang="hr-HR" sz="8600" b="1" dirty="0" smtClean="0">
                <a:sym typeface="Symbol"/>
              </a:rPr>
              <a:t></a:t>
            </a:r>
            <a:r>
              <a:rPr lang="hr-HR" sz="8600" b="1" dirty="0" smtClean="0"/>
              <a:t> 20’OT a` 15 t od 48 USD do + </a:t>
            </a:r>
            <a:r>
              <a:rPr lang="hr-HR" sz="8600" b="1" dirty="0" smtClean="0">
                <a:sym typeface="Symbol"/>
              </a:rPr>
              <a:t></a:t>
            </a:r>
            <a:endParaRPr lang="hr-HR" sz="8600" b="1" dirty="0" smtClean="0"/>
          </a:p>
          <a:p>
            <a:r>
              <a:rPr lang="hr-HR" sz="8600" b="1" dirty="0" smtClean="0"/>
              <a:t>x</a:t>
            </a:r>
            <a:r>
              <a:rPr lang="hr-HR" sz="8600" b="1" baseline="-25000" dirty="0" smtClean="0"/>
              <a:t>3 </a:t>
            </a:r>
            <a:r>
              <a:rPr lang="hr-HR" sz="8600" b="1" dirty="0" smtClean="0">
                <a:sym typeface="Symbol"/>
              </a:rPr>
              <a:t></a:t>
            </a:r>
            <a:r>
              <a:rPr lang="hr-HR" sz="8600" b="1" dirty="0" smtClean="0"/>
              <a:t> 20’RF a` 13 t od 48 USD do + </a:t>
            </a:r>
            <a:r>
              <a:rPr lang="hr-HR" sz="8600" b="1" dirty="0" smtClean="0">
                <a:sym typeface="Symbol"/>
              </a:rPr>
              <a:t></a:t>
            </a:r>
            <a:endParaRPr lang="hr-HR" sz="8600" b="1" dirty="0" smtClean="0"/>
          </a:p>
          <a:p>
            <a:r>
              <a:rPr lang="hr-HR" sz="8600" b="1" dirty="0" smtClean="0"/>
              <a:t>x</a:t>
            </a:r>
            <a:r>
              <a:rPr lang="hr-HR" sz="8600" b="1" baseline="-25000" dirty="0" smtClean="0"/>
              <a:t>4</a:t>
            </a:r>
            <a:r>
              <a:rPr lang="hr-HR" sz="8600" b="1" dirty="0" smtClean="0"/>
              <a:t> </a:t>
            </a:r>
            <a:r>
              <a:rPr lang="hr-HR" sz="8600" b="1" dirty="0" smtClean="0">
                <a:sym typeface="Symbol"/>
              </a:rPr>
              <a:t></a:t>
            </a:r>
            <a:r>
              <a:rPr lang="hr-HR" sz="8600" b="1" dirty="0" smtClean="0"/>
              <a:t> 20’OS a` 12 t od 48 USD do + </a:t>
            </a:r>
            <a:r>
              <a:rPr lang="hr-HR" sz="8600" b="1" dirty="0" smtClean="0">
                <a:sym typeface="Symbol"/>
              </a:rPr>
              <a:t></a:t>
            </a:r>
            <a:endParaRPr lang="hr-HR" sz="8600" b="1" dirty="0" smtClean="0"/>
          </a:p>
          <a:p>
            <a:r>
              <a:rPr lang="hr-HR" sz="8600" b="1" dirty="0" smtClean="0"/>
              <a:t>x</a:t>
            </a:r>
            <a:r>
              <a:rPr lang="hr-HR" sz="8600" b="1" baseline="-25000" dirty="0" smtClean="0"/>
              <a:t>5</a:t>
            </a:r>
            <a:r>
              <a:rPr lang="hr-HR" sz="8600" b="1" dirty="0" smtClean="0"/>
              <a:t> </a:t>
            </a:r>
            <a:r>
              <a:rPr lang="hr-HR" sz="8600" b="1" dirty="0" smtClean="0">
                <a:sym typeface="Symbol"/>
              </a:rPr>
              <a:t></a:t>
            </a:r>
            <a:r>
              <a:rPr lang="hr-HR" sz="8600" b="1" dirty="0" smtClean="0"/>
              <a:t> 20’TC a` 16 t od 48 USD do + </a:t>
            </a:r>
            <a:r>
              <a:rPr lang="hr-HR" sz="8600" b="1" dirty="0" smtClean="0">
                <a:sym typeface="Symbol"/>
              </a:rPr>
              <a:t></a:t>
            </a:r>
            <a:endParaRPr lang="hr-HR" sz="8600" b="1" dirty="0" smtClean="0"/>
          </a:p>
          <a:p>
            <a:r>
              <a:rPr lang="hr-HR" sz="8600" b="1" dirty="0" smtClean="0"/>
              <a:t>x</a:t>
            </a:r>
            <a:r>
              <a:rPr lang="hr-HR" sz="8600" b="1" baseline="-25000" dirty="0" smtClean="0"/>
              <a:t>6</a:t>
            </a:r>
            <a:r>
              <a:rPr lang="hr-HR" sz="8600" b="1" dirty="0" smtClean="0"/>
              <a:t> </a:t>
            </a:r>
            <a:r>
              <a:rPr lang="hr-HR" sz="8600" b="1" dirty="0" smtClean="0">
                <a:sym typeface="Symbol"/>
              </a:rPr>
              <a:t></a:t>
            </a:r>
            <a:r>
              <a:rPr lang="hr-HR" sz="8600" b="1" dirty="0" smtClean="0"/>
              <a:t> 40’PL a` 23 t od 67 USD do + </a:t>
            </a:r>
            <a:r>
              <a:rPr lang="hr-HR" sz="8600" b="1" dirty="0" smtClean="0">
                <a:sym typeface="Symbol"/>
              </a:rPr>
              <a:t></a:t>
            </a:r>
            <a:endParaRPr lang="hr-HR" sz="8600" b="1" dirty="0" smtClean="0"/>
          </a:p>
          <a:p>
            <a:r>
              <a:rPr lang="hr-HR" sz="8600" b="1" dirty="0" smtClean="0"/>
              <a:t>x</a:t>
            </a:r>
            <a:r>
              <a:rPr lang="hr-HR" sz="8600" b="1" baseline="-25000" dirty="0" smtClean="0"/>
              <a:t>7</a:t>
            </a:r>
            <a:r>
              <a:rPr lang="hr-HR" sz="8600" b="1" dirty="0" smtClean="0"/>
              <a:t> </a:t>
            </a:r>
            <a:r>
              <a:rPr lang="hr-HR" sz="8600" b="1" dirty="0" smtClean="0">
                <a:sym typeface="Symbol"/>
              </a:rPr>
              <a:t></a:t>
            </a:r>
            <a:r>
              <a:rPr lang="hr-HR" sz="8600" b="1" dirty="0" smtClean="0"/>
              <a:t> 40’RF a` 25 t od 67 USD do + </a:t>
            </a:r>
            <a:r>
              <a:rPr lang="hr-HR" sz="8600" b="1" dirty="0" smtClean="0">
                <a:sym typeface="Symbol"/>
              </a:rPr>
              <a:t></a:t>
            </a:r>
            <a:endParaRPr lang="hr-HR" sz="8600" b="1" dirty="0" smtClean="0"/>
          </a:p>
          <a:p>
            <a:r>
              <a:rPr lang="hr-HR" sz="8600" b="1" dirty="0" smtClean="0"/>
              <a:t>x</a:t>
            </a:r>
            <a:r>
              <a:rPr lang="hr-HR" sz="8600" b="1" baseline="-25000" dirty="0" smtClean="0"/>
              <a:t>8</a:t>
            </a:r>
            <a:r>
              <a:rPr lang="hr-HR" sz="8600" b="1" dirty="0" smtClean="0"/>
              <a:t> </a:t>
            </a:r>
            <a:r>
              <a:rPr lang="hr-HR" sz="8600" b="1" dirty="0" smtClean="0">
                <a:sym typeface="Symbol"/>
              </a:rPr>
              <a:t></a:t>
            </a:r>
            <a:r>
              <a:rPr lang="hr-HR" sz="8600" b="1" dirty="0" smtClean="0"/>
              <a:t> 40’DB a` 21 t od 0 USD do + </a:t>
            </a:r>
            <a:r>
              <a:rPr lang="hr-HR" sz="8600" b="1" dirty="0" smtClean="0">
                <a:sym typeface="Symbol"/>
              </a:rPr>
              <a:t></a:t>
            </a:r>
            <a:endParaRPr lang="hr-HR" sz="8600" b="1" dirty="0" smtClean="0"/>
          </a:p>
          <a:p>
            <a:r>
              <a:rPr lang="hr-HR" sz="8600" dirty="0" smtClean="0">
                <a:solidFill>
                  <a:srgbClr val="FF0000"/>
                </a:solidFill>
              </a:rPr>
              <a:t>Struktura </a:t>
            </a:r>
            <a:r>
              <a:rPr lang="hr-HR" sz="8600" b="1" dirty="0" smtClean="0">
                <a:solidFill>
                  <a:srgbClr val="FF0000"/>
                </a:solidFill>
              </a:rPr>
              <a:t>optimalnog rješenja promijenila bi se samo u slučaju da se na prijevoznom tržištu nađu 20’ DB kontejneri a` 11 t čijim bi se prijevozom ostvarila dnevna dobit po 1 komadu od 59 USD ili više u kom slučaju bi se promijenila i vrijednost optimalnog programa</a:t>
            </a:r>
            <a:r>
              <a:rPr lang="hr-HR" sz="8600" dirty="0" smtClean="0">
                <a:solidFill>
                  <a:srgbClr val="FF0000"/>
                </a:solidFill>
              </a:rPr>
              <a:t>.</a:t>
            </a:r>
          </a:p>
          <a:p>
            <a:endParaRPr lang="hr-HR" dirty="0"/>
          </a:p>
        </p:txBody>
      </p:sp>
      <p:pic>
        <p:nvPicPr>
          <p:cNvPr id="4" name="Picture 3" descr="C:\Users\Kos\Documents\IMG_1204.JPG"/>
          <p:cNvPicPr>
            <a:picLocks noChangeAspect="1" noChangeArrowheads="1"/>
          </p:cNvPicPr>
          <p:nvPr/>
        </p:nvPicPr>
        <p:blipFill>
          <a:blip r:embed="rId2" cstate="print"/>
          <a:srcRect/>
          <a:stretch>
            <a:fillRect/>
          </a:stretch>
        </p:blipFill>
        <p:spPr bwMode="auto">
          <a:xfrm>
            <a:off x="5410200" y="2209800"/>
            <a:ext cx="3214894" cy="22860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hr-HR" sz="3600" b="1" dirty="0" smtClean="0"/>
              <a:t>Promjene u ograničenjima</a:t>
            </a:r>
            <a:endParaRPr lang="hr-HR" sz="3600" b="1" dirty="0"/>
          </a:p>
        </p:txBody>
      </p:sp>
      <p:sp>
        <p:nvSpPr>
          <p:cNvPr id="3" name="Content Placeholder 2"/>
          <p:cNvSpPr>
            <a:spLocks noGrp="1"/>
          </p:cNvSpPr>
          <p:nvPr>
            <p:ph idx="1"/>
          </p:nvPr>
        </p:nvSpPr>
        <p:spPr>
          <a:xfrm>
            <a:off x="457200" y="685800"/>
            <a:ext cx="8229600" cy="5440363"/>
          </a:xfrm>
        </p:spPr>
        <p:txBody>
          <a:bodyPr>
            <a:normAutofit fontScale="62500" lnSpcReduction="20000"/>
          </a:bodyPr>
          <a:lstStyle/>
          <a:p>
            <a:r>
              <a:rPr lang="hr-HR" dirty="0" smtClean="0">
                <a:solidFill>
                  <a:srgbClr val="FF0000"/>
                </a:solidFill>
              </a:rPr>
              <a:t>Optimalno </a:t>
            </a:r>
            <a:r>
              <a:rPr lang="hr-HR" b="1" dirty="0" smtClean="0">
                <a:solidFill>
                  <a:srgbClr val="FF0000"/>
                </a:solidFill>
              </a:rPr>
              <a:t>rješenje ne bi se promijenilo ukoliko se korisna nosivost broda kreće unutar intervala od 22886 t do + </a:t>
            </a:r>
            <a:r>
              <a:rPr lang="hr-HR" b="1" dirty="0" smtClean="0">
                <a:solidFill>
                  <a:srgbClr val="FF0000"/>
                </a:solidFill>
                <a:sym typeface="Symbol"/>
              </a:rPr>
              <a:t></a:t>
            </a:r>
            <a:r>
              <a:rPr lang="hr-HR" b="1" dirty="0" smtClean="0">
                <a:solidFill>
                  <a:srgbClr val="FF0000"/>
                </a:solidFill>
              </a:rPr>
              <a:t> ,</a:t>
            </a:r>
            <a:r>
              <a:rPr lang="hr-HR" dirty="0" smtClean="0">
                <a:solidFill>
                  <a:srgbClr val="FF0000"/>
                </a:solidFill>
              </a:rPr>
              <a:t> s </a:t>
            </a:r>
            <a:r>
              <a:rPr lang="hr-HR" b="1" dirty="0" smtClean="0">
                <a:solidFill>
                  <a:srgbClr val="FF0000"/>
                </a:solidFill>
              </a:rPr>
              <a:t>tim da svi ostali uvjeti ostaju neizmijenjeni. Također , struktura optimalnog rješenja ne bi se promijenila ukoliko se količine kontejnera koje su na raspolaganju za ukrcaj kreću unutar sljedećih granica (uz zahtjev da su svi ostali uvjeti neizmijenjeni):</a:t>
            </a:r>
            <a:br>
              <a:rPr lang="hr-HR" b="1" dirty="0" smtClean="0">
                <a:solidFill>
                  <a:srgbClr val="FF0000"/>
                </a:solidFill>
              </a:rPr>
            </a:br>
            <a:endParaRPr lang="hr-HR" b="1" dirty="0" smtClean="0">
              <a:solidFill>
                <a:srgbClr val="FF0000"/>
              </a:solidFill>
            </a:endParaRPr>
          </a:p>
          <a:p>
            <a:r>
              <a:rPr lang="hr-HR" b="1" dirty="0" smtClean="0"/>
              <a:t>x</a:t>
            </a:r>
            <a:r>
              <a:rPr lang="hr-HR" b="1" baseline="-25000" dirty="0" smtClean="0"/>
              <a:t>1</a:t>
            </a:r>
            <a:r>
              <a:rPr lang="hr-HR" b="1" dirty="0" smtClean="0"/>
              <a:t>  od 134 do + </a:t>
            </a:r>
            <a:r>
              <a:rPr lang="hr-HR" b="1" dirty="0" smtClean="0">
                <a:sym typeface="Symbol"/>
              </a:rPr>
              <a:t></a:t>
            </a:r>
            <a:endParaRPr lang="hr-HR" b="1" dirty="0" smtClean="0"/>
          </a:p>
          <a:p>
            <a:r>
              <a:rPr lang="hr-HR" b="1" dirty="0" smtClean="0"/>
              <a:t>x</a:t>
            </a:r>
            <a:r>
              <a:rPr lang="hr-HR" b="1" baseline="-25000" dirty="0" smtClean="0"/>
              <a:t>2</a:t>
            </a:r>
            <a:r>
              <a:rPr lang="hr-HR" b="1" dirty="0" smtClean="0"/>
              <a:t>  od  94  do 254</a:t>
            </a:r>
          </a:p>
          <a:p>
            <a:r>
              <a:rPr lang="hr-HR" b="1" dirty="0" smtClean="0"/>
              <a:t>x</a:t>
            </a:r>
            <a:r>
              <a:rPr lang="hr-HR" b="1" baseline="-25000" dirty="0" smtClean="0"/>
              <a:t>3</a:t>
            </a:r>
            <a:r>
              <a:rPr lang="hr-HR" b="1" dirty="0" smtClean="0"/>
              <a:t>  od 174 do 334                          160 x 20’DB a` 11t, 400 x 20’ TC a`16t,</a:t>
            </a:r>
          </a:p>
          <a:p>
            <a:r>
              <a:rPr lang="hr-HR" b="1" dirty="0" smtClean="0"/>
              <a:t>                                                         120 x 20’OT a` 15t, 160 x 40’ PL a` 23t,</a:t>
            </a:r>
          </a:p>
          <a:p>
            <a:r>
              <a:rPr lang="hr-HR" b="1" dirty="0" smtClean="0"/>
              <a:t>                                                         200 x 20’ RF a` 13t,  82 x 40’ RF a` 25t,</a:t>
            </a:r>
          </a:p>
          <a:p>
            <a:pPr>
              <a:buNone/>
            </a:pPr>
            <a:r>
              <a:rPr lang="hr-HR" b="1" dirty="0" smtClean="0"/>
              <a:t>                                                                300 x 20’ OS a` 12t,  80 x 40’ DB a`21 t</a:t>
            </a:r>
          </a:p>
          <a:p>
            <a:r>
              <a:rPr lang="hr-HR" b="1" dirty="0" smtClean="0"/>
              <a:t>x</a:t>
            </a:r>
            <a:r>
              <a:rPr lang="hr-HR" b="1" baseline="-25000" dirty="0" smtClean="0"/>
              <a:t>4</a:t>
            </a:r>
            <a:r>
              <a:rPr lang="hr-HR" b="1" dirty="0" smtClean="0"/>
              <a:t>  od 274 do 434</a:t>
            </a:r>
          </a:p>
          <a:p>
            <a:r>
              <a:rPr lang="hr-HR" b="1" dirty="0" smtClean="0"/>
              <a:t>x</a:t>
            </a:r>
            <a:r>
              <a:rPr lang="hr-HR" b="1" baseline="-25000" dirty="0" smtClean="0"/>
              <a:t>5</a:t>
            </a:r>
            <a:r>
              <a:rPr lang="hr-HR" b="1" dirty="0" smtClean="0"/>
              <a:t>  od 374 do 534</a:t>
            </a:r>
          </a:p>
          <a:p>
            <a:r>
              <a:rPr lang="hr-HR" b="1" dirty="0" smtClean="0"/>
              <a:t>x</a:t>
            </a:r>
            <a:r>
              <a:rPr lang="hr-HR" b="1" baseline="-25000" dirty="0" smtClean="0"/>
              <a:t>6</a:t>
            </a:r>
            <a:r>
              <a:rPr lang="hr-HR" b="1" dirty="0" smtClean="0"/>
              <a:t>  od 147 do 227</a:t>
            </a:r>
          </a:p>
          <a:p>
            <a:r>
              <a:rPr lang="hr-HR" b="1" dirty="0" smtClean="0"/>
              <a:t>x</a:t>
            </a:r>
            <a:r>
              <a:rPr lang="hr-HR" b="1" baseline="-25000" dirty="0" smtClean="0"/>
              <a:t>7</a:t>
            </a:r>
            <a:r>
              <a:rPr lang="hr-HR" b="1" dirty="0" smtClean="0"/>
              <a:t>  od   64 do 144</a:t>
            </a:r>
          </a:p>
          <a:p>
            <a:endParaRPr lang="hr-H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b="1" dirty="0" smtClean="0"/>
              <a:t>Promjene u ograničenjima</a:t>
            </a:r>
            <a:endParaRPr lang="hr-HR" sz="3600" dirty="0"/>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r>
              <a:rPr lang="hr-HR" dirty="0" smtClean="0">
                <a:solidFill>
                  <a:srgbClr val="FF0000"/>
                </a:solidFill>
              </a:rPr>
              <a:t>Optimalno rješenje , a time i </a:t>
            </a:r>
            <a:r>
              <a:rPr lang="hr-HR" b="1" dirty="0" smtClean="0">
                <a:solidFill>
                  <a:srgbClr val="FF0000"/>
                </a:solidFill>
              </a:rPr>
              <a:t>vrijednost programa znatno bi se promijenila u slučaju da na tržištu nema ograničenja u broju kontejnera koji su na rasopolaganju za ukrcaj (g</a:t>
            </a:r>
            <a:r>
              <a:rPr lang="hr-HR" b="1" baseline="-25000" dirty="0" smtClean="0">
                <a:solidFill>
                  <a:srgbClr val="FF0000"/>
                </a:solidFill>
              </a:rPr>
              <a:t>i</a:t>
            </a:r>
            <a:r>
              <a:rPr lang="hr-HR" b="1" dirty="0" smtClean="0">
                <a:solidFill>
                  <a:srgbClr val="FF0000"/>
                </a:solidFill>
              </a:rPr>
              <a:t>) </a:t>
            </a:r>
            <a:r>
              <a:rPr lang="hr-HR" dirty="0" smtClean="0">
                <a:solidFill>
                  <a:srgbClr val="FF0000"/>
                </a:solidFill>
              </a:rPr>
              <a:t>, </a:t>
            </a:r>
            <a:r>
              <a:rPr lang="hr-HR" b="1" dirty="0" smtClean="0">
                <a:solidFill>
                  <a:srgbClr val="FF0000"/>
                </a:solidFill>
              </a:rPr>
              <a:t>a da svi ostali uvjeti ostaju neizmijenjeni.</a:t>
            </a:r>
            <a:r>
              <a:rPr lang="hr-HR" b="1" dirty="0" smtClean="0"/>
              <a:t> Tada bi optimalno rješenje činile sljedeće strukturne varijable:</a:t>
            </a:r>
            <a:br>
              <a:rPr lang="hr-HR" b="1" dirty="0" smtClean="0"/>
            </a:br>
            <a:endParaRPr lang="hr-HR" b="1" dirty="0" smtClean="0"/>
          </a:p>
          <a:p>
            <a:r>
              <a:rPr lang="hr-HR" b="1" dirty="0" smtClean="0"/>
              <a:t>x</a:t>
            </a:r>
            <a:r>
              <a:rPr lang="hr-HR" b="1" baseline="-25000" dirty="0" smtClean="0"/>
              <a:t>1</a:t>
            </a:r>
            <a:r>
              <a:rPr lang="hr-HR" b="1" dirty="0" smtClean="0"/>
              <a:t> = 0 ,  x</a:t>
            </a:r>
            <a:r>
              <a:rPr lang="hr-HR" b="1" baseline="-25000" dirty="0" smtClean="0"/>
              <a:t>2</a:t>
            </a:r>
            <a:r>
              <a:rPr lang="hr-HR" b="1" dirty="0" smtClean="0"/>
              <a:t> = 0  ,  x</a:t>
            </a:r>
            <a:r>
              <a:rPr lang="hr-HR" b="1" baseline="-25000" dirty="0" smtClean="0"/>
              <a:t>3</a:t>
            </a:r>
            <a:r>
              <a:rPr lang="hr-HR" b="1" dirty="0" smtClean="0"/>
              <a:t> = O  , x</a:t>
            </a:r>
            <a:r>
              <a:rPr lang="hr-HR" b="1" baseline="-25000" dirty="0" smtClean="0"/>
              <a:t>4</a:t>
            </a:r>
            <a:r>
              <a:rPr lang="hr-HR" b="1" dirty="0" smtClean="0"/>
              <a:t> = 0  ,</a:t>
            </a:r>
          </a:p>
          <a:p>
            <a:r>
              <a:rPr lang="hr-HR" b="1" dirty="0" smtClean="0"/>
              <a:t>x</a:t>
            </a:r>
            <a:r>
              <a:rPr lang="hr-HR" b="1" baseline="-25000" dirty="0" smtClean="0"/>
              <a:t>5</a:t>
            </a:r>
            <a:r>
              <a:rPr lang="hr-HR" b="1" dirty="0" smtClean="0"/>
              <a:t> = 1154 x 20’ TC a` 16 t ,</a:t>
            </a:r>
          </a:p>
          <a:p>
            <a:r>
              <a:rPr lang="hr-HR" b="1" dirty="0" smtClean="0"/>
              <a:t>x</a:t>
            </a:r>
            <a:r>
              <a:rPr lang="hr-HR" b="1" baseline="-25000" dirty="0" smtClean="0"/>
              <a:t>6</a:t>
            </a:r>
            <a:r>
              <a:rPr lang="hr-HR" b="1" dirty="0" smtClean="0"/>
              <a:t> =   227 x 40’ PL a` 23 t ,</a:t>
            </a:r>
          </a:p>
          <a:p>
            <a:r>
              <a:rPr lang="hr-HR" b="1" dirty="0" smtClean="0"/>
              <a:t>x</a:t>
            </a:r>
            <a:r>
              <a:rPr lang="hr-HR" b="1" baseline="-25000" dirty="0" smtClean="0"/>
              <a:t>7</a:t>
            </a:r>
            <a:r>
              <a:rPr lang="hr-HR" b="1" dirty="0" smtClean="0"/>
              <a:t> =     77 x 40’ RF a` 25 t ,</a:t>
            </a:r>
          </a:p>
          <a:p>
            <a:r>
              <a:rPr lang="hr-HR" b="1" dirty="0" smtClean="0"/>
              <a:t>x</a:t>
            </a:r>
            <a:r>
              <a:rPr lang="hr-HR" b="1" baseline="-25000" dirty="0" smtClean="0"/>
              <a:t>8</a:t>
            </a:r>
            <a:r>
              <a:rPr lang="hr-HR" b="1" dirty="0" smtClean="0"/>
              <a:t> =  0</a:t>
            </a:r>
            <a:br>
              <a:rPr lang="hr-HR" b="1" dirty="0" smtClean="0"/>
            </a:br>
            <a:endParaRPr lang="hr-HR" b="1" dirty="0" smtClean="0"/>
          </a:p>
          <a:p>
            <a:r>
              <a:rPr lang="hr-HR" dirty="0" smtClean="0"/>
              <a:t>U tom </a:t>
            </a:r>
            <a:r>
              <a:rPr lang="hr-HR" b="1" dirty="0" smtClean="0"/>
              <a:t>slučaju prijevozni kapacitet broda bio bi 100 % iskorišten , iskorištenost nosivosti broda bila bi 98,8 % (neiskorišteno 294 t ) , a vrijednost optimalnog programa iznosila bi Z = 101060 USD.</a:t>
            </a:r>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Matematički model</a:t>
            </a:r>
            <a:endParaRPr lang="hr-HR" b="1" dirty="0"/>
          </a:p>
        </p:txBody>
      </p:sp>
      <p:sp>
        <p:nvSpPr>
          <p:cNvPr id="3" name="Content Placeholder 2"/>
          <p:cNvSpPr>
            <a:spLocks noGrp="1"/>
          </p:cNvSpPr>
          <p:nvPr>
            <p:ph idx="1"/>
          </p:nvPr>
        </p:nvSpPr>
        <p:spPr/>
        <p:txBody>
          <a:bodyPr>
            <a:normAutofit fontScale="92500" lnSpcReduction="20000"/>
          </a:bodyPr>
          <a:lstStyle/>
          <a:p>
            <a:r>
              <a:rPr lang="hr-HR" dirty="0" smtClean="0"/>
              <a:t>- Matematički model određivanja optimalne strukture transporta potpuno kontejnerskog broda , se pojavljuje kada na određenom unaprijed definiranom morskom prometnom pravcu iz resursa kontejnera koji su na raspolaganju u lukama ukrcaja treba odabrati odgovarajući broj kontejnera raznih vrsta, masa, veličina uz eventualni RO/ RO teret i formirati </a:t>
            </a:r>
            <a:r>
              <a:rPr lang="hr-HR" b="1" dirty="0" smtClean="0"/>
              <a:t>“kontejnersku pošiljku” </a:t>
            </a:r>
            <a:r>
              <a:rPr lang="hr-HR" dirty="0" smtClean="0"/>
              <a:t>s ciljem da se ostvari maksimalni profit broda uz uvjet da se što je moguće više iskoristi korisna nosivost broda i prijevozni kapacitet broda.</a:t>
            </a:r>
            <a:endParaRPr lang="hr-H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hr-HR" sz="3600" b="1" dirty="0" smtClean="0"/>
              <a:t>Zaključak</a:t>
            </a:r>
            <a:endParaRPr lang="hr-HR" sz="3600" b="1" dirty="0"/>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hr-HR" sz="3400" dirty="0" smtClean="0"/>
              <a:t>Kod potpuno kontejnerskih brodova za ostvarenje što višeg stupnja njihove tehnološke iskoristivosti , brodar prije izgradnje takvih brodova treba precizno definirati sljedeće parametre: </a:t>
            </a:r>
          </a:p>
          <a:p>
            <a:pPr lvl="0"/>
            <a:r>
              <a:rPr lang="hr-HR" sz="3400" dirty="0" smtClean="0"/>
              <a:t>- </a:t>
            </a:r>
            <a:r>
              <a:rPr lang="hr-HR" sz="3400" b="1" dirty="0" smtClean="0"/>
              <a:t>sva geografska područja na kojima će brod ploviti (vjetrovi, temperature, led i zaleđivanje, korištenje unutrašnjih plovnih putova i kanala, prolazi ispod mostova, minimalni UKC, maksimalni gaz broda ),</a:t>
            </a:r>
          </a:p>
          <a:p>
            <a:pPr lvl="0"/>
            <a:r>
              <a:rPr lang="hr-HR" sz="3400" b="1" dirty="0" smtClean="0"/>
              <a:t>- analizirati robni tok kontejnera na liniji u kojoj će sudjelovati brod te odgovarajućom metodom odrediti prosječnu TEU masu koja će ujedno biti i “projektna TEU masa” kod projektiranja broda  </a:t>
            </a:r>
          </a:p>
          <a:p>
            <a:pPr lvl="0"/>
            <a:r>
              <a:rPr lang="hr-HR" sz="3400" b="1" dirty="0" smtClean="0"/>
              <a:t>- statistički pratiti i odgovarajućim metodama deskriptivne statistike odrediti signifikantni broj 20’ i 40’ kontejnera kako bi se moglo pravilno odlučiti o ugradnji dovoljnog broja vodilica za 20’ kontejnere i odrediti odgovarajući broj “baye-va”.</a:t>
            </a:r>
          </a:p>
          <a:p>
            <a:endParaRPr lang="hr-H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96952"/>
            <a:ext cx="8229600" cy="1143000"/>
          </a:xfrm>
        </p:spPr>
        <p:txBody>
          <a:bodyPr>
            <a:normAutofit/>
          </a:bodyPr>
          <a:lstStyle/>
          <a:p>
            <a:r>
              <a:rPr lang="hr-HR" sz="3200" i="1" dirty="0" smtClean="0"/>
              <a:t>                           Hvala na pažnji.</a:t>
            </a:r>
            <a:endParaRPr lang="hr-HR" sz="3200" i="1" dirty="0"/>
          </a:p>
        </p:txBody>
      </p:sp>
    </p:spTree>
    <p:extLst>
      <p:ext uri="{BB962C8B-B14F-4D97-AF65-F5344CB8AC3E}">
        <p14:creationId xmlns="" xmlns:p14="http://schemas.microsoft.com/office/powerpoint/2010/main" val="45991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Matematički model</a:t>
            </a:r>
            <a:endParaRPr lang="hr-HR" dirty="0"/>
          </a:p>
        </p:txBody>
      </p:sp>
      <p:sp>
        <p:nvSpPr>
          <p:cNvPr id="3" name="Content Placeholder 2"/>
          <p:cNvSpPr>
            <a:spLocks noGrp="1"/>
          </p:cNvSpPr>
          <p:nvPr>
            <p:ph idx="1"/>
          </p:nvPr>
        </p:nvSpPr>
        <p:spPr/>
        <p:txBody>
          <a:bodyPr>
            <a:normAutofit fontScale="85000" lnSpcReduction="20000"/>
          </a:bodyPr>
          <a:lstStyle/>
          <a:p>
            <a:r>
              <a:rPr lang="hr-HR" dirty="0" smtClean="0"/>
              <a:t>- </a:t>
            </a:r>
            <a:r>
              <a:rPr lang="hr-HR" b="1" dirty="0" smtClean="0"/>
              <a:t>Strukturu transporta potpuno kontejnerskog broda čine isključivo ISO kontejneri uz eventualnu ograničenu mogućnost ukrcaja RO/RO tereta na trailerima na palubu broda,</a:t>
            </a:r>
            <a:r>
              <a:rPr lang="hr-HR" dirty="0" smtClean="0"/>
              <a:t> za razliku od ostalih tipova brodova gdje strukturu tereta čini rasuti teret, generalni teret, kombinirani teret, tekući ili plinoviti teret koji je teže jednoznačno kvantificirati.</a:t>
            </a:r>
            <a:br>
              <a:rPr lang="hr-HR" dirty="0" smtClean="0"/>
            </a:br>
            <a:r>
              <a:rPr lang="hr-HR" dirty="0" smtClean="0"/>
              <a:t>- </a:t>
            </a:r>
            <a:r>
              <a:rPr lang="hr-HR" b="1" dirty="0" smtClean="0"/>
              <a:t>Kontejneri koji se mogu ukrcavati na potpuno kontejnerski brod jednoznačno su međunarodno standardizirani što omogućuje postavljanje univerzalnih uvjeta koji moraju biti zadovoljeni u svim slučajevima kod ugrađivanja u odgovarajući matematički model. </a:t>
            </a:r>
          </a:p>
          <a:p>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Matematički model</a:t>
            </a:r>
            <a:endParaRPr lang="hr-HR" dirty="0"/>
          </a:p>
        </p:txBody>
      </p:sp>
      <p:sp>
        <p:nvSpPr>
          <p:cNvPr id="3" name="Content Placeholder 2"/>
          <p:cNvSpPr>
            <a:spLocks noGrp="1"/>
          </p:cNvSpPr>
          <p:nvPr>
            <p:ph idx="1"/>
          </p:nvPr>
        </p:nvSpPr>
        <p:spPr/>
        <p:txBody>
          <a:bodyPr>
            <a:normAutofit fontScale="77500" lnSpcReduction="20000"/>
          </a:bodyPr>
          <a:lstStyle/>
          <a:p>
            <a:r>
              <a:rPr lang="hr-HR" dirty="0" smtClean="0"/>
              <a:t>- Profit koji se ostvaruje kod prijevoza </a:t>
            </a:r>
            <a:r>
              <a:rPr lang="en-US" dirty="0" smtClean="0"/>
              <a:t>tereta u kontejnerima flotom potpuno kontejnerskih brodova </a:t>
            </a:r>
            <a:r>
              <a:rPr lang="en-US" b="1" dirty="0" smtClean="0"/>
              <a:t>na određenoj pomorskoj liniji koju opslužuju ti brodovi u direktnoj je </a:t>
            </a:r>
            <a:r>
              <a:rPr lang="hr-HR" b="1" dirty="0" smtClean="0"/>
              <a:t>ko-</a:t>
            </a:r>
            <a:r>
              <a:rPr lang="en-US" b="1" dirty="0" smtClean="0"/>
              <a:t>relacijskoj vezi sa strukturom tereta složenog u kontejnerima koji su ukrcani u lukama ukrcaja i prevezeni u odredišne luke.</a:t>
            </a:r>
            <a:r>
              <a:rPr lang="hr-HR" dirty="0" smtClean="0"/>
              <a:t/>
            </a:r>
            <a:br>
              <a:rPr lang="hr-HR" dirty="0" smtClean="0"/>
            </a:br>
            <a:r>
              <a:rPr lang="hr-HR" dirty="0" smtClean="0"/>
              <a:t>- </a:t>
            </a:r>
            <a:r>
              <a:rPr lang="en-US" dirty="0" smtClean="0"/>
              <a:t>Teret u ISO kontejnerima koji se u lukama ukrcaja nudi za prijevoz pronalaze agenti, špediteri i predstavnici </a:t>
            </a:r>
            <a:r>
              <a:rPr lang="en-US" b="1" dirty="0" smtClean="0"/>
              <a:t>brodara.Iz ukupne ponude tereta koji se nalazi u ISO kontejnerima na raspolaganju za ukrcaj formiraju se odgovarajuće “kontejnerske pošiljke” za ukrcaj na svaki konkretni kontejnerski brod iz flote brodova koji je uključen u redoviti servis na odnosnom morskom prometnom pravcu</a:t>
            </a:r>
            <a:r>
              <a:rPr lang="hr-HR" b="1" dirty="0" smtClean="0"/>
              <a:t>.</a:t>
            </a:r>
            <a:endParaRPr lang="hr-H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Matematički model</a:t>
            </a:r>
            <a:endParaRPr lang="hr-HR" dirty="0"/>
          </a:p>
        </p:txBody>
      </p:sp>
      <p:sp>
        <p:nvSpPr>
          <p:cNvPr id="3" name="Content Placeholder 2"/>
          <p:cNvSpPr>
            <a:spLocks noGrp="1"/>
          </p:cNvSpPr>
          <p:nvPr>
            <p:ph idx="1"/>
          </p:nvPr>
        </p:nvSpPr>
        <p:spPr/>
        <p:txBody>
          <a:bodyPr>
            <a:normAutofit fontScale="85000" lnSpcReduction="20000"/>
          </a:bodyPr>
          <a:lstStyle/>
          <a:p>
            <a:r>
              <a:rPr lang="hr-HR" dirty="0" smtClean="0"/>
              <a:t>- </a:t>
            </a:r>
            <a:r>
              <a:rPr lang="en-US" dirty="0" smtClean="0"/>
              <a:t>Zapovjedništvo broda ne određuje strukturu tereta odnosno </a:t>
            </a:r>
            <a:r>
              <a:rPr lang="en-US" b="1" dirty="0" smtClean="0"/>
              <a:t>“kontejnerske pošiljke</a:t>
            </a:r>
            <a:r>
              <a:rPr lang="en-US" dirty="0" smtClean="0"/>
              <a:t>” koje treba prevesti već na osnovi unaprijed pripremljene “kontejnerske pošiljke” u lukama ukrcaja obavlja ukrcaj, slaganje , prijevoz i iskrcaj kontejnera.</a:t>
            </a:r>
            <a:r>
              <a:rPr lang="hr-HR" dirty="0" smtClean="0"/>
              <a:t/>
            </a:r>
            <a:br>
              <a:rPr lang="hr-HR" dirty="0" smtClean="0"/>
            </a:br>
            <a:r>
              <a:rPr lang="hr-HR" dirty="0" smtClean="0"/>
              <a:t>- </a:t>
            </a:r>
            <a:r>
              <a:rPr lang="en-US" b="1" dirty="0" smtClean="0"/>
              <a:t>Raspoređivanje kontejnera predviđenih za ukrcaj po “ćelijama” broda vrši se s obzirom na sljedeće faktore: rotacija putovanja, stabilnost i opterećenje konstrukcije broda, dozvoljena površinska opterećenja nosivih površina, količina, veličina i vrsta kontejnera, opasan teret u kontejnerima te vrijeme stajanja broda u luci (norma ukrcaj/iskrcaj)</a:t>
            </a:r>
            <a:endParaRPr lang="hr-H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Matematički model</a:t>
            </a:r>
            <a:endParaRPr lang="hr-HR" dirty="0"/>
          </a:p>
        </p:txBody>
      </p:sp>
      <p:sp>
        <p:nvSpPr>
          <p:cNvPr id="3" name="Content Placeholder 2"/>
          <p:cNvSpPr>
            <a:spLocks noGrp="1"/>
          </p:cNvSpPr>
          <p:nvPr>
            <p:ph idx="1"/>
          </p:nvPr>
        </p:nvSpPr>
        <p:spPr/>
        <p:txBody>
          <a:bodyPr>
            <a:normAutofit fontScale="92500" lnSpcReduction="20000"/>
          </a:bodyPr>
          <a:lstStyle/>
          <a:p>
            <a:r>
              <a:rPr lang="hr-HR" dirty="0" smtClean="0"/>
              <a:t>- </a:t>
            </a:r>
            <a:r>
              <a:rPr lang="en-US" b="1" dirty="0" smtClean="0"/>
              <a:t>Problem određivanja optimalne strukture transporta potpuno kontejnerskog broda pojavljuje se kad treba iz  resursa ISO kontejnera koji su na raspolaganju u lukama ukrcaja odabrati odgovarajući broj kontejnera raznih vrsta, masa uz eventualni RO/RO teret na trailerima i to tako da se ostvari maksimalni profit broda s tim da se istovremeno što je moguće više iskoristi korisna nosivost broda i TEU- prijevozni kapacitet broda.Postoji više mogućnosti rješavanja takvog problema.</a:t>
            </a:r>
            <a:endParaRPr lang="hr-H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Matematički model</a:t>
            </a:r>
            <a:endParaRPr lang="hr-HR" dirty="0"/>
          </a:p>
        </p:txBody>
      </p:sp>
      <p:sp>
        <p:nvSpPr>
          <p:cNvPr id="3" name="Content Placeholder 2"/>
          <p:cNvSpPr>
            <a:spLocks noGrp="1"/>
          </p:cNvSpPr>
          <p:nvPr>
            <p:ph idx="1"/>
          </p:nvPr>
        </p:nvSpPr>
        <p:spPr/>
        <p:txBody>
          <a:bodyPr>
            <a:normAutofit/>
          </a:bodyPr>
          <a:lstStyle/>
          <a:p>
            <a:r>
              <a:rPr lang="hr-HR" dirty="0" smtClean="0"/>
              <a:t>- </a:t>
            </a:r>
            <a:r>
              <a:rPr lang="en-US" b="1" dirty="0" smtClean="0"/>
              <a:t>Moguće je rješavati takav problem putem serije simulacija ili pokušaja dok se ne dobije rješenje koje daje najveći profit.Ovaj način je relativno dug i spor pa se kao takav odbacuje za </a:t>
            </a:r>
            <a:r>
              <a:rPr lang="en-US" b="1" dirty="0" smtClean="0"/>
              <a:t>komercijalnu</a:t>
            </a:r>
            <a:r>
              <a:rPr lang="en-US" b="1" dirty="0" smtClean="0"/>
              <a:t> </a:t>
            </a:r>
            <a:r>
              <a:rPr lang="en-US" b="1" dirty="0" smtClean="0"/>
              <a:t>uporabu</a:t>
            </a:r>
            <a:r>
              <a:rPr lang="en-US" b="1" dirty="0" smtClean="0"/>
              <a:t>.</a:t>
            </a:r>
            <a:r>
              <a:rPr lang="hr-HR" b="1" dirty="0" smtClean="0"/>
              <a:t> Prikazat </a:t>
            </a:r>
            <a:r>
              <a:rPr lang="hr-HR" b="1" dirty="0" smtClean="0"/>
              <a:t>će se rješavanje ovog</a:t>
            </a:r>
            <a:r>
              <a:rPr lang="en-US" b="1" dirty="0" smtClean="0"/>
              <a:t> problem</a:t>
            </a:r>
            <a:r>
              <a:rPr lang="hr-HR" b="1" dirty="0" smtClean="0"/>
              <a:t>a</a:t>
            </a:r>
            <a:r>
              <a:rPr lang="en-US" b="1" dirty="0" smtClean="0"/>
              <a:t> o kojem direktno ovisi profit </a:t>
            </a:r>
            <a:r>
              <a:rPr lang="en-US" b="1" dirty="0" smtClean="0"/>
              <a:t>broda</a:t>
            </a:r>
            <a:r>
              <a:rPr lang="hr-HR" b="1" dirty="0" smtClean="0"/>
              <a:t>,</a:t>
            </a:r>
            <a:r>
              <a:rPr lang="en-US" b="1" dirty="0" smtClean="0"/>
              <a:t>  </a:t>
            </a:r>
            <a:r>
              <a:rPr lang="en-US" b="1" dirty="0" smtClean="0"/>
              <a:t>egzaktno pomoću </a:t>
            </a:r>
            <a:r>
              <a:rPr lang="hr-HR" b="1" dirty="0" smtClean="0"/>
              <a:t>metoda </a:t>
            </a:r>
            <a:r>
              <a:rPr lang="en-US" b="1" dirty="0" smtClean="0"/>
              <a:t>optimizacije s tim da je u ovom slučaju funkcija kriterija </a:t>
            </a:r>
            <a:r>
              <a:rPr lang="en-US" b="1" dirty="0" smtClean="0"/>
              <a:t>maksimalni</a:t>
            </a:r>
            <a:r>
              <a:rPr lang="en-US" b="1" dirty="0" smtClean="0"/>
              <a:t> </a:t>
            </a:r>
            <a:r>
              <a:rPr lang="en-US" b="1" dirty="0" smtClean="0"/>
              <a:t>prof</a:t>
            </a:r>
            <a:r>
              <a:rPr lang="hr-HR" b="1" dirty="0" smtClean="0"/>
              <a:t>i</a:t>
            </a:r>
            <a:r>
              <a:rPr lang="en-US" b="1" dirty="0" smtClean="0"/>
              <a:t>t </a:t>
            </a:r>
            <a:r>
              <a:rPr lang="en-US" b="1" dirty="0" smtClean="0"/>
              <a:t>broda</a:t>
            </a:r>
            <a:r>
              <a:rPr lang="hr-HR" b="1" dirty="0" smtClean="0"/>
              <a:t>.</a:t>
            </a:r>
            <a:endParaRPr lang="hr-HR"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2065</TotalTime>
  <Words>2244</Words>
  <Application>Microsoft Office PowerPoint</Application>
  <PresentationFormat>On-screen Show (4:3)</PresentationFormat>
  <Paragraphs>165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Integralni i multimodalni transport</vt:lpstr>
      <vt:lpstr>MATEMATIČKI MODEL OPTIMALNE STRUKTURE TRANSPORTA POTPUNO KONTEJNERSKOG BRODA NA ODREĐENOM PROMETNOM PRAVCU</vt:lpstr>
      <vt:lpstr>Slide 3</vt:lpstr>
      <vt:lpstr>Matematički model</vt:lpstr>
      <vt:lpstr>Matematički model</vt:lpstr>
      <vt:lpstr>Matematički model</vt:lpstr>
      <vt:lpstr>Matematički model</vt:lpstr>
      <vt:lpstr>Matematički model</vt:lpstr>
      <vt:lpstr>Matematički model</vt:lpstr>
      <vt:lpstr>Matematički model</vt:lpstr>
      <vt:lpstr>Postavljanje matematičkog modela</vt:lpstr>
      <vt:lpstr>Postavljanje matematičkog modela</vt:lpstr>
      <vt:lpstr>Postavljanje matematičkog modela</vt:lpstr>
      <vt:lpstr>Postavljanje matematičkog modela</vt:lpstr>
      <vt:lpstr>Rješavanje matematičkog modela</vt:lpstr>
      <vt:lpstr>Rješavanje matematičkog modela</vt:lpstr>
      <vt:lpstr>Rješavanje matematičkog modela</vt:lpstr>
      <vt:lpstr>Rješavanje matematičkog modela</vt:lpstr>
      <vt:lpstr>Rješavanje matematičkog modela</vt:lpstr>
      <vt:lpstr>Rješavanje matematičkog modela</vt:lpstr>
      <vt:lpstr>Rješavanje matematičkog modela</vt:lpstr>
      <vt:lpstr>Rješavanje matematičkog modela</vt:lpstr>
      <vt:lpstr>Rješavanje matematičkog modela</vt:lpstr>
      <vt:lpstr>Rješavanje matematičkog modela</vt:lpstr>
      <vt:lpstr>Numerički primjer</vt:lpstr>
      <vt:lpstr>Numerički primjer</vt:lpstr>
      <vt:lpstr>Numerički primjer</vt:lpstr>
      <vt:lpstr>Postavljanje matematičkog modela</vt:lpstr>
      <vt:lpstr>Postavljanje matematičkog modela</vt:lpstr>
      <vt:lpstr>Postavljanje matematičkog modela</vt:lpstr>
      <vt:lpstr>Postavljanje matematičkog modela</vt:lpstr>
      <vt:lpstr>Rješavanje matematičkog modela</vt:lpstr>
      <vt:lpstr>Rješavanje matematičkog modela – Struktura optimalnog transportnog programa</vt:lpstr>
      <vt:lpstr>Struktura optimalnog transportnog programa</vt:lpstr>
      <vt:lpstr>Struktura optimalnog transportnog programa</vt:lpstr>
      <vt:lpstr>“Analiza osjetljivosti” – “Sensitivity analysis”</vt:lpstr>
      <vt:lpstr>Promjene u funkciji kriterija</vt:lpstr>
      <vt:lpstr>Promjene u ograničenjima</vt:lpstr>
      <vt:lpstr>Promjene u ograničenjima</vt:lpstr>
      <vt:lpstr>Zaključak</vt:lpstr>
      <vt:lpstr>                           Hvala na pažnji.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Integralni i multimodalni transport</dc:title>
  <dc:creator>Dave</dc:creator>
  <cp:lastModifiedBy>Kos</cp:lastModifiedBy>
  <cp:revision>321</cp:revision>
  <dcterms:created xsi:type="dcterms:W3CDTF">2006-08-16T00:00:00Z</dcterms:created>
  <dcterms:modified xsi:type="dcterms:W3CDTF">2018-02-21T10:50:22Z</dcterms:modified>
</cp:coreProperties>
</file>