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75" r:id="rId13"/>
    <p:sldId id="264" r:id="rId14"/>
    <p:sldId id="276" r:id="rId15"/>
    <p:sldId id="265" r:id="rId16"/>
    <p:sldId id="266" r:id="rId17"/>
    <p:sldId id="267" r:id="rId18"/>
    <p:sldId id="277" r:id="rId19"/>
    <p:sldId id="278" r:id="rId20"/>
    <p:sldId id="279" r:id="rId21"/>
    <p:sldId id="268" r:id="rId22"/>
    <p:sldId id="269" r:id="rId23"/>
    <p:sldId id="280" r:id="rId24"/>
    <p:sldId id="270" r:id="rId25"/>
    <p:sldId id="281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477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532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75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6604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3625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563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976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438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2055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64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061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2B38-A929-4A76-B10F-31BBF073F637}" type="datetimeFigureOut">
              <a:rPr lang="hr-HR" smtClean="0"/>
              <a:pPr/>
              <a:t>27.3.2017.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1C06-AF40-4BD1-BA8D-5EAB272B1E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904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ELEKTRONIČKA NAVIGACIJA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HIPERBOLIČKA NAVIGACIJA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81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48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  LORAN C </a:t>
            </a:r>
            <a:r>
              <a:rPr lang="hr-HR" sz="3200" b="1" dirty="0">
                <a:solidFill>
                  <a:prstClr val="black"/>
                </a:solidFill>
              </a:rPr>
              <a:t>navigacijski sustav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Grupa od jedne stanice i nekoliko pomoćnih stanica zove se </a:t>
            </a:r>
            <a:r>
              <a:rPr lang="hr-HR" sz="2400" dirty="0" smtClean="0">
                <a:solidFill>
                  <a:srgbClr val="FF0000"/>
                </a:solidFill>
              </a:rPr>
              <a:t>LORAN C LANAC</a:t>
            </a:r>
            <a:r>
              <a:rPr lang="hr-HR" sz="2400" dirty="0" smtClean="0"/>
              <a:t>. </a:t>
            </a:r>
            <a:r>
              <a:rPr lang="hr-HR" sz="2400" b="1" dirty="0" smtClean="0"/>
              <a:t>Glavna stanica  (</a:t>
            </a:r>
            <a:r>
              <a:rPr lang="hr-HR" sz="2400" b="1" dirty="0" err="1" smtClean="0"/>
              <a:t>Master</a:t>
            </a:r>
            <a:r>
              <a:rPr lang="hr-HR" sz="2400" b="1" dirty="0" smtClean="0"/>
              <a:t> station) </a:t>
            </a:r>
            <a:r>
              <a:rPr lang="hr-HR" sz="2400" b="1" dirty="0" smtClean="0">
                <a:solidFill>
                  <a:srgbClr val="FF0000"/>
                </a:solidFill>
              </a:rPr>
              <a:t>upravlja radom pomoćnih stanica (Slave stations)određujući trenutak emisije signala pomoćnih </a:t>
            </a:r>
            <a:r>
              <a:rPr lang="hr-HR" sz="2400" b="1" dirty="0" smtClean="0"/>
              <a:t>stanica. To znači da </a:t>
            </a:r>
            <a:r>
              <a:rPr lang="hr-HR" sz="2400" b="1" dirty="0" smtClean="0">
                <a:solidFill>
                  <a:srgbClr val="FF0000"/>
                </a:solidFill>
              </a:rPr>
              <a:t>signal glavne stanice mora bez smetnji stizati do pomoćnih stanica u svim vremenskim uvjetima. Iz navedenog razloga bazna crta ne smije biti prevelika što ograničava domet sustava, a hiperbole se sve više rasipaju.</a:t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dirty="0" smtClean="0">
                <a:solidFill>
                  <a:srgbClr val="FF0000"/>
                </a:solidFill>
              </a:rPr>
              <a:t>Radna frekvencija LORAN C sustava je 100 </a:t>
            </a:r>
            <a:r>
              <a:rPr lang="hr-HR" sz="2400" b="1" dirty="0" err="1" smtClean="0">
                <a:solidFill>
                  <a:srgbClr val="FF0000"/>
                </a:solidFill>
              </a:rPr>
              <a:t>kHz</a:t>
            </a:r>
            <a:r>
              <a:rPr lang="hr-HR" sz="2400" b="1" dirty="0" smtClean="0">
                <a:solidFill>
                  <a:srgbClr val="FF0000"/>
                </a:solidFill>
              </a:rPr>
              <a:t> ( osam impulsa u nizu) , trajanje </a:t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dirty="0" smtClean="0">
                <a:solidFill>
                  <a:srgbClr val="FF0000"/>
                </a:solidFill>
              </a:rPr>
              <a:t>impulsa 200 – 300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hr-HR" sz="2400" b="1" dirty="0" smtClean="0">
                <a:solidFill>
                  <a:srgbClr val="FF0000"/>
                </a:solidFill>
              </a:rPr>
              <a:t>s , vršna snaga odašiljača 250 – 3500 kW , domet 4000 km danju – 2500 km noću , udaljenost stanica od 1000 km do 1900 km.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6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LORAN C sustav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Stanice </a:t>
            </a:r>
            <a:r>
              <a:rPr lang="hr-HR" sz="2000" dirty="0" smtClean="0">
                <a:solidFill>
                  <a:srgbClr val="FF0000"/>
                </a:solidFill>
              </a:rPr>
              <a:t>LORAN C</a:t>
            </a:r>
            <a:r>
              <a:rPr lang="hr-HR" sz="2000" dirty="0" smtClean="0"/>
              <a:t> </a:t>
            </a:r>
            <a:r>
              <a:rPr lang="hr-HR" sz="2000" b="1" dirty="0" smtClean="0"/>
              <a:t>sustava </a:t>
            </a:r>
            <a:r>
              <a:rPr lang="hr-HR" sz="2000" b="1" dirty="0" smtClean="0">
                <a:solidFill>
                  <a:srgbClr val="FF0000"/>
                </a:solidFill>
              </a:rPr>
              <a:t>emitiraju osam impulsa u nizu</a:t>
            </a:r>
            <a:r>
              <a:rPr lang="hr-HR" sz="2000" b="1" dirty="0" smtClean="0"/>
              <a:t>. Emitiranjem više impulsa lakše se eliminiraju smetnje i interferencije jer je </a:t>
            </a:r>
            <a:r>
              <a:rPr lang="hr-HR" sz="2000" b="1" dirty="0" smtClean="0">
                <a:solidFill>
                  <a:srgbClr val="FF0000"/>
                </a:solidFill>
              </a:rPr>
              <a:t>njihovo djelovanje različito na različite impulse, pa se statistički gledano poništava. Deveti impuls u nizu impulsa glavne stanice signalizira opći poremećaj u radu sustava.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13" y="2224465"/>
            <a:ext cx="7460154" cy="4322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2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542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             Emisija  </a:t>
            </a:r>
            <a:r>
              <a:rPr lang="hr-HR" sz="2800" b="1" dirty="0" err="1" smtClean="0"/>
              <a:t>Loran</a:t>
            </a:r>
            <a:r>
              <a:rPr lang="hr-HR" sz="2800" b="1" dirty="0" smtClean="0"/>
              <a:t> C stanica</a:t>
            </a:r>
            <a:endParaRPr lang="hr-HR" sz="2800" b="1" dirty="0"/>
          </a:p>
        </p:txBody>
      </p:sp>
      <p:pic>
        <p:nvPicPr>
          <p:cNvPr id="6146" name="Picture 2" descr="C:\Users\Kos\Documents\IMG_1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472" y="1024465"/>
            <a:ext cx="8241201" cy="507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LORAN </a:t>
            </a:r>
            <a:r>
              <a:rPr lang="hr-HR" sz="3200" b="1" dirty="0">
                <a:solidFill>
                  <a:prstClr val="black"/>
                </a:solidFill>
              </a:rPr>
              <a:t>C sustav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4639962" cy="5190067"/>
          </a:xfrm>
        </p:spPr>
        <p:txBody>
          <a:bodyPr>
            <a:normAutofit fontScale="77500" lnSpcReduction="20000"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GRI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– </a:t>
            </a:r>
            <a:r>
              <a:rPr lang="hr-HR" sz="2400" b="1" dirty="0" smtClean="0"/>
              <a:t>Group </a:t>
            </a:r>
            <a:r>
              <a:rPr lang="hr-HR" sz="2400" b="1" dirty="0" err="1" smtClean="0"/>
              <a:t>repetition</a:t>
            </a:r>
            <a:r>
              <a:rPr lang="hr-HR" sz="2400" b="1" dirty="0" smtClean="0"/>
              <a:t> Interval</a:t>
            </a:r>
            <a:r>
              <a:rPr lang="hr-HR" sz="2400" dirty="0" smtClean="0"/>
              <a:t>, vremenski interval između dvije grupe impulsa stanice. Taj podatak karakterističan je za svaki LORAN C lanac, a njegova brojčana vrijednost dobiva se množenjem intervala ponavljanja grupe impulsa sa 10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Tdx</a:t>
            </a:r>
            <a:r>
              <a:rPr lang="hr-HR" sz="2400" b="1" dirty="0" smtClean="0"/>
              <a:t> – time </a:t>
            </a:r>
            <a:r>
              <a:rPr lang="hr-HR" sz="2400" b="1" dirty="0" err="1" smtClean="0"/>
              <a:t>difference</a:t>
            </a:r>
            <a:r>
              <a:rPr lang="hr-HR" sz="2400" b="1" dirty="0" smtClean="0"/>
              <a:t> X </a:t>
            </a:r>
            <a:r>
              <a:rPr lang="hr-HR" sz="2400" dirty="0" smtClean="0"/>
              <a:t>je vremenski pomak između glavne i sekundarne stanice X. To je najmanji vremenski razmak između glavne i jedne od sekundarnih stanica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Tdy </a:t>
            </a:r>
            <a:r>
              <a:rPr lang="hr-HR" sz="2400" dirty="0" smtClean="0"/>
              <a:t>– je vremenski pomak između glavne i sekundarne stanice Y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Tdz </a:t>
            </a:r>
            <a:r>
              <a:rPr lang="hr-HR" sz="2400" dirty="0" smtClean="0"/>
              <a:t>– je vremenski pomak između glavne i sekundarne stanice Z, koji je uvijek manji od (GRI-9900)µs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Minimalni  vremenski pomak između osmog impulsa bilo koje stanice i prvog impulsa naredne stanice je 1900µs.</a:t>
            </a:r>
            <a:r>
              <a:rPr lang="hr-HR" sz="2400" b="1" dirty="0" smtClean="0"/>
              <a:t> Uz takav vremenski raspored rada stanica signali sekundarnih stanica kasne za signalom glavne stanice u svakoj točci LORAN C lanca</a:t>
            </a:r>
            <a:endParaRPr lang="hr-HR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11" y="1888067"/>
            <a:ext cx="6252696" cy="3623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5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                            LORAN C impuls</a:t>
            </a:r>
            <a:endParaRPr lang="hr-HR" sz="2800" b="1" dirty="0"/>
          </a:p>
        </p:txBody>
      </p:sp>
      <p:pic>
        <p:nvPicPr>
          <p:cNvPr id="7170" name="Picture 2" descr="C:\Users\Kos\Documents\IMG_1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171" y="1278465"/>
            <a:ext cx="7382412" cy="4812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Fazno kodiranje stanica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642744"/>
          </a:xfrm>
        </p:spPr>
        <p:txBody>
          <a:bodyPr/>
          <a:lstStyle/>
          <a:p>
            <a:r>
              <a:rPr lang="hr-HR" sz="2000" dirty="0" smtClean="0"/>
              <a:t>Unutar jednog </a:t>
            </a:r>
            <a:r>
              <a:rPr lang="hr-HR" sz="2000" b="1" dirty="0" smtClean="0"/>
              <a:t>LORAN C lanca impulsi glavne (</a:t>
            </a:r>
            <a:r>
              <a:rPr lang="hr-HR" sz="2000" b="1" dirty="0" err="1" smtClean="0"/>
              <a:t>master</a:t>
            </a:r>
            <a:r>
              <a:rPr lang="hr-HR" sz="2000" b="1" dirty="0" smtClean="0"/>
              <a:t>) i tri pomoćne stanice (slave) kodirani su na sljedeći način </a:t>
            </a:r>
            <a:r>
              <a:rPr lang="hr-HR" sz="2000" dirty="0" smtClean="0"/>
              <a:t>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sz="2400" dirty="0" smtClean="0"/>
          </a:p>
          <a:p>
            <a:endParaRPr lang="hr-HR" sz="1600" dirty="0" smtClean="0"/>
          </a:p>
          <a:p>
            <a:endParaRPr lang="hr-HR" sz="1600" dirty="0" smtClean="0"/>
          </a:p>
          <a:p>
            <a:r>
              <a:rPr lang="hr-HR" sz="2000" dirty="0" smtClean="0"/>
              <a:t>Prikazano kodiranje olakšava početnu </a:t>
            </a:r>
            <a:r>
              <a:rPr lang="hr-HR" sz="2000" b="1" dirty="0" smtClean="0"/>
              <a:t>sinkronizaciju automatskih LORAN C prijamnika, a također olakšava obradu signala kada njegova jačina padne ispod optimalne vrijednosti. </a:t>
            </a:r>
            <a:r>
              <a:rPr lang="hr-HR" sz="2000" b="1" dirty="0" smtClean="0">
                <a:solidFill>
                  <a:srgbClr val="FF0000"/>
                </a:solidFill>
              </a:rPr>
              <a:t>Grupe impulsa A se ponavljaju. To znači da će se nakon intervala vremena od jednog GRI , nakon grupe impulsa B ponovno pojaviti grupa kodirana kao i grupa impulsa A.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Kos\Documents\IMG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784" y="1610126"/>
            <a:ext cx="5390349" cy="286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06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39" y="152508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Mjerenje vremenske razlike u LORAN C sustavu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5148197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U LORAN C sustavu vremenska razlika mjeri se </a:t>
            </a:r>
            <a:r>
              <a:rPr lang="hr-HR" sz="2400" b="1" dirty="0" smtClean="0"/>
              <a:t>na dva osnovna načina</a:t>
            </a:r>
            <a:r>
              <a:rPr lang="hr-HR" sz="2400" dirty="0" smtClean="0"/>
              <a:t>: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Mjerenjem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vremenske razlike anvelopa signala glavne i jedne od sekundarnih stanica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Mjerenjem vremenske razlike dvaju specifičnih trenutaka signala glavne i sekundarne stanice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Prvim načinom mjerila se gruba vremenska razlika (tisućinke, stotinke</a:t>
            </a:r>
            <a:r>
              <a:rPr lang="hr-HR" sz="2400" dirty="0" smtClean="0">
                <a:solidFill>
                  <a:srgbClr val="FF0000"/>
                </a:solidFill>
              </a:rPr>
              <a:t>…). </a:t>
            </a:r>
            <a:r>
              <a:rPr lang="hr-HR" sz="2400" dirty="0" smtClean="0"/>
              <a:t>Takav način mjerenja koristio se je u LORAN A sustavu. </a:t>
            </a:r>
            <a:r>
              <a:rPr lang="hr-HR" sz="2400" b="1" dirty="0" smtClean="0"/>
              <a:t>Drugi način mjerenja događa se prije detekcije signala a mjeri se vremenski pomak trećih perioda signala glavne i pomoćne osi (</a:t>
            </a:r>
            <a:r>
              <a:rPr lang="hr-HR" sz="2400" b="1" dirty="0" smtClean="0">
                <a:solidFill>
                  <a:srgbClr val="FF0000"/>
                </a:solidFill>
              </a:rPr>
              <a:t>Cycle matching</a:t>
            </a:r>
            <a:r>
              <a:rPr lang="hr-HR" sz="2400" b="1" dirty="0" smtClean="0"/>
              <a:t>)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Signal glavne stanice stiže uvijek prije signala sekundarnih stanica</a:t>
            </a:r>
            <a:r>
              <a:rPr lang="hr-HR" sz="2400" b="1" dirty="0" smtClean="0"/>
              <a:t>, pa se njihovi vremenski pomaci mogu mjeriti jedino memoriranjem signala glavne stanice u obliku oscilacija kristalom stabiliziranog </a:t>
            </a:r>
            <a:r>
              <a:rPr lang="hr-HR" sz="2400" b="1" dirty="0" err="1" smtClean="0"/>
              <a:t>sintisajzera</a:t>
            </a:r>
            <a:r>
              <a:rPr lang="hr-HR" sz="2400" b="1" dirty="0" smtClean="0"/>
              <a:t>. </a:t>
            </a:r>
            <a:r>
              <a:rPr lang="hr-HR" sz="2400" b="1" dirty="0" smtClean="0">
                <a:solidFill>
                  <a:srgbClr val="FF0000"/>
                </a:solidFill>
              </a:rPr>
              <a:t>Konkretno to znači da se vremenska razlika mjeri između memorirane slike signala glavne stanice i originalnog signala sekundarne stanice faznim pomicanjem slike signala glavne stanice sve do potpunog poklapanja sa signalom sekundarne stanice. Ovaj se proces odvija automatski korištenjem mikroprocesora za dva para stanica.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2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  LORAN C lanac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5805"/>
            <a:ext cx="4261022" cy="4521158"/>
          </a:xfrm>
        </p:spPr>
        <p:txBody>
          <a:bodyPr>
            <a:normAutofit fontScale="85000" lnSpcReduction="10000"/>
          </a:bodyPr>
          <a:lstStyle/>
          <a:p>
            <a:r>
              <a:rPr lang="hr-HR" sz="2400" b="1" dirty="0" smtClean="0"/>
              <a:t>Sastoji se od glavne stanice (M), te tri do četiri sekundarne stanice označene slovima  X, Y, Z</a:t>
            </a:r>
          </a:p>
          <a:p>
            <a:r>
              <a:rPr lang="hr-HR" sz="2400" b="1" dirty="0" smtClean="0"/>
              <a:t>Rad stanica sinkroniziran je “</a:t>
            </a:r>
            <a:r>
              <a:rPr lang="hr-HR" sz="2400" b="1" dirty="0" smtClean="0">
                <a:solidFill>
                  <a:srgbClr val="FF0000"/>
                </a:solidFill>
              </a:rPr>
              <a:t>atomskim</a:t>
            </a:r>
            <a:r>
              <a:rPr lang="hr-HR" sz="2400" b="1" dirty="0" smtClean="0"/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oscilatorom</a:t>
            </a:r>
            <a:r>
              <a:rPr lang="hr-HR" sz="2400" b="1" dirty="0" smtClean="0"/>
              <a:t>” pa više nema potrebe za sigurnim prijemom površinskog vala</a:t>
            </a:r>
            <a:r>
              <a:rPr lang="hr-HR" sz="2400" dirty="0" smtClean="0"/>
              <a:t>, glavne stanice na mjestima, sekundarnih stanica. </a:t>
            </a:r>
            <a:r>
              <a:rPr lang="hr-HR" sz="2400" b="1" dirty="0" smtClean="0"/>
              <a:t>Bazna crta se </a:t>
            </a:r>
            <a:r>
              <a:rPr lang="hr-HR" sz="2400" b="1" dirty="0" smtClean="0">
                <a:solidFill>
                  <a:srgbClr val="FF0000"/>
                </a:solidFill>
              </a:rPr>
              <a:t>povećava</a:t>
            </a:r>
            <a:r>
              <a:rPr lang="hr-HR" sz="2400" b="1" dirty="0" smtClean="0"/>
              <a:t>, a s njome se povećava i </a:t>
            </a:r>
            <a:r>
              <a:rPr lang="hr-HR" sz="2400" b="1" dirty="0" smtClean="0">
                <a:solidFill>
                  <a:srgbClr val="FF0000"/>
                </a:solidFill>
              </a:rPr>
              <a:t>domet sustava</a:t>
            </a:r>
            <a:r>
              <a:rPr lang="hr-HR" sz="2400" b="1" dirty="0" smtClean="0"/>
              <a:t>. Pored toga razlog povećanom dometu sustava je i relativno niska radna frekvencija u rasponu od 85 do 115 KHz. Sa snagom odašiljača od 300kW LORAN C postiže domete od 1200 M s površinskim valom i 2300-3400 M s prostornim valom.</a:t>
            </a:r>
            <a:endParaRPr lang="hr-HR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01" y="1676400"/>
            <a:ext cx="6561964" cy="3928766"/>
          </a:xfrm>
        </p:spPr>
      </p:pic>
    </p:spTree>
    <p:extLst>
      <p:ext uri="{BB962C8B-B14F-4D97-AF65-F5344CB8AC3E}">
        <p14:creationId xmlns="" xmlns:p14="http://schemas.microsoft.com/office/powerpoint/2010/main" val="1040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                          Mediteranski LORAN C lanac</a:t>
            </a:r>
            <a:endParaRPr lang="hr-HR" sz="2400" b="1" dirty="0"/>
          </a:p>
        </p:txBody>
      </p:sp>
      <p:pic>
        <p:nvPicPr>
          <p:cNvPr id="5122" name="Picture 2" descr="C:\Users\Kos\Documents\IMG_1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867" y="1312333"/>
            <a:ext cx="6490710" cy="4865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                 Pokrivenost svijeta </a:t>
            </a:r>
            <a:r>
              <a:rPr lang="hr-HR" sz="2800" b="1" dirty="0" err="1" smtClean="0"/>
              <a:t>Loran</a:t>
            </a:r>
            <a:r>
              <a:rPr lang="hr-HR" sz="2800" b="1" dirty="0" smtClean="0"/>
              <a:t> C sustavom</a:t>
            </a:r>
            <a:endParaRPr lang="hr-HR" sz="2800" b="1" dirty="0"/>
          </a:p>
        </p:txBody>
      </p:sp>
      <p:pic>
        <p:nvPicPr>
          <p:cNvPr id="9218" name="Picture 2" descr="C:\Users\Kos\Documents\IMG_1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365" y="1295400"/>
            <a:ext cx="7455208" cy="463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356659"/>
            <a:ext cx="10515600" cy="106284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Hiperbolička navigacija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910"/>
            <a:ext cx="10515600" cy="453605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Kod svih hiperboličkih navigacijskih sustava </a:t>
            </a:r>
            <a:r>
              <a:rPr lang="hr-HR" sz="2400" b="1" dirty="0" smtClean="0">
                <a:solidFill>
                  <a:srgbClr val="FF0000"/>
                </a:solidFill>
              </a:rPr>
              <a:t>geometrijsko mjesto  položaja broda odnosno </a:t>
            </a:r>
            <a:r>
              <a:rPr lang="hr-HR" sz="2400" b="1" dirty="0" err="1" smtClean="0">
                <a:solidFill>
                  <a:srgbClr val="FF0000"/>
                </a:solidFill>
              </a:rPr>
              <a:t>stajnica</a:t>
            </a:r>
            <a:r>
              <a:rPr lang="hr-HR" sz="2400" b="1" dirty="0" smtClean="0">
                <a:solidFill>
                  <a:srgbClr val="FF0000"/>
                </a:solidFill>
              </a:rPr>
              <a:t> je hiperbola, odnosno otvorena krivulja</a:t>
            </a:r>
            <a:r>
              <a:rPr lang="hr-HR" sz="2400" b="1" dirty="0" smtClean="0"/>
              <a:t>. U </a:t>
            </a:r>
            <a:r>
              <a:rPr lang="hr-HR" sz="2400" b="1" dirty="0" err="1" smtClean="0"/>
              <a:t>presjecištu</a:t>
            </a:r>
            <a:r>
              <a:rPr lang="hr-HR" sz="2400" b="1" dirty="0" smtClean="0"/>
              <a:t> najmanje dvije hiperbole nalazi se položaj broda</a:t>
            </a:r>
          </a:p>
          <a:p>
            <a:r>
              <a:rPr lang="hr-HR" sz="2400" b="1" dirty="0" smtClean="0"/>
              <a:t>HIPERBOLA</a:t>
            </a:r>
            <a:r>
              <a:rPr lang="hr-HR" sz="2400" dirty="0" smtClean="0"/>
              <a:t> – </a:t>
            </a:r>
            <a:r>
              <a:rPr lang="hr-HR" sz="2400" b="1" dirty="0" smtClean="0">
                <a:solidFill>
                  <a:srgbClr val="FF0000"/>
                </a:solidFill>
              </a:rPr>
              <a:t>je geometrijsko mjesto točaka u ravnini za koje je razlika udaljenosti promatrane točke na hiperboli i dviju fiksnih točaka, žarišta F1 i F2 uvijek konstantna i jednaka 2a 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2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      Pokrivenost sjeverne Amerike </a:t>
            </a:r>
            <a:r>
              <a:rPr lang="hr-HR" sz="2800" b="1" dirty="0" err="1" smtClean="0"/>
              <a:t>Loran</a:t>
            </a:r>
            <a:r>
              <a:rPr lang="hr-HR" sz="2800" b="1" dirty="0" smtClean="0"/>
              <a:t> C sustavom                 </a:t>
            </a:r>
            <a:endParaRPr lang="hr-HR" sz="2800" b="1" dirty="0"/>
          </a:p>
        </p:txBody>
      </p:sp>
      <p:pic>
        <p:nvPicPr>
          <p:cNvPr id="10242" name="Picture 2" descr="C:\Users\Kos\Documents\IMG_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987" y="1278467"/>
            <a:ext cx="6868577" cy="490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Pogreške LORAN C sustava</a:t>
            </a:r>
            <a:endParaRPr lang="hr-HR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Mogu se kategorizirati s obzirom na njihov izvor na sljedeći način: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Pogreška sinkronizacije sata </a:t>
            </a:r>
            <a:r>
              <a:rPr lang="hr-HR" sz="2000" dirty="0" smtClean="0"/>
              <a:t>Master (M) i Slave (S) stanica manja je od </a:t>
            </a:r>
            <a:r>
              <a:rPr lang="hr-HR" sz="2000" b="1" dirty="0" smtClean="0">
                <a:solidFill>
                  <a:srgbClr val="FF0000"/>
                </a:solidFill>
              </a:rPr>
              <a:t>+/-0,1µs</a:t>
            </a:r>
            <a:r>
              <a:rPr lang="hr-HR" sz="2000" dirty="0" smtClean="0"/>
              <a:t>. Ako greška pređe </a:t>
            </a:r>
            <a:r>
              <a:rPr lang="hr-HR" sz="2000" b="1" dirty="0" smtClean="0">
                <a:solidFill>
                  <a:srgbClr val="FF0000"/>
                </a:solidFill>
              </a:rPr>
              <a:t>+/-0,2µs </a:t>
            </a:r>
            <a:r>
              <a:rPr lang="hr-HR" sz="2000" dirty="0" smtClean="0"/>
              <a:t>sustav emitira </a:t>
            </a:r>
            <a:r>
              <a:rPr lang="hr-HR" sz="2000" b="1" dirty="0" smtClean="0"/>
              <a:t>signal upozorenja  </a:t>
            </a:r>
            <a:r>
              <a:rPr lang="hr-HR" sz="2000" dirty="0" smtClean="0"/>
              <a:t>( 1 µs = 300 m )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Pogreška zbog širenja signala </a:t>
            </a:r>
            <a:r>
              <a:rPr lang="hr-HR" sz="2000" dirty="0" smtClean="0"/>
              <a:t>preko kopna može narasti </a:t>
            </a:r>
            <a:r>
              <a:rPr lang="hr-HR" sz="2000" b="1" dirty="0" smtClean="0">
                <a:solidFill>
                  <a:srgbClr val="FF0000"/>
                </a:solidFill>
              </a:rPr>
              <a:t>do 10µs</a:t>
            </a:r>
            <a:r>
              <a:rPr lang="hr-HR" sz="2000" dirty="0" smtClean="0"/>
              <a:t>, ali obično ne prelazi vrijednost </a:t>
            </a:r>
            <a:r>
              <a:rPr lang="hr-HR" sz="2000" b="1" dirty="0" smtClean="0">
                <a:solidFill>
                  <a:srgbClr val="FF0000"/>
                </a:solidFill>
              </a:rPr>
              <a:t>od 3µs </a:t>
            </a:r>
            <a:r>
              <a:rPr lang="hr-HR" sz="20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Pogreška prijemnika </a:t>
            </a:r>
            <a:r>
              <a:rPr lang="hr-HR" sz="2000" dirty="0" smtClean="0"/>
              <a:t>s automatskim određivanjem poredbene točke ovisi o načinu njegova rada. U prisustvu jakog šuma ili prostornih valova pogreška može biti </a:t>
            </a:r>
            <a:r>
              <a:rPr lang="hr-HR" sz="2000" b="1" dirty="0" smtClean="0">
                <a:solidFill>
                  <a:srgbClr val="FF0000"/>
                </a:solidFill>
              </a:rPr>
              <a:t>10, 20 ili 30µs</a:t>
            </a:r>
            <a:r>
              <a:rPr lang="hr-HR" sz="2000" dirty="0" smtClean="0">
                <a:solidFill>
                  <a:srgbClr val="FF0000"/>
                </a:solidFill>
              </a:rPr>
              <a:t>.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DECCA navigacijski sustav - povijest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72836" cy="43513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Imao je domet 200-400  M. </a:t>
            </a:r>
            <a:r>
              <a:rPr lang="hr-HR" sz="2400" dirty="0" err="1" smtClean="0"/>
              <a:t>Decca</a:t>
            </a:r>
            <a:r>
              <a:rPr lang="hr-HR" sz="2400" dirty="0" smtClean="0"/>
              <a:t> lanac </a:t>
            </a:r>
            <a:r>
              <a:rPr lang="hr-HR" sz="2400" b="1" dirty="0" smtClean="0"/>
              <a:t>bio je sastavljen  od jedne glavne i dvije do tri pomoćne stanice najčešće smještene na vrhovima istostraničnog trokuta s glavnom stanicom u težištu</a:t>
            </a:r>
          </a:p>
          <a:p>
            <a:r>
              <a:rPr lang="hr-HR" sz="2400" b="1" dirty="0" err="1" smtClean="0"/>
              <a:t>Decca</a:t>
            </a:r>
            <a:r>
              <a:rPr lang="hr-HR" sz="2400" b="1" dirty="0" smtClean="0"/>
              <a:t> sustav je bio fazni sustav, a razlika udaljenosti između prijemnika i jednog para stanica određivala se je mjerenjem fazne razlike njihovih signala</a:t>
            </a:r>
            <a:endParaRPr lang="hr-HR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8" y="1591732"/>
            <a:ext cx="6273314" cy="405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9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                                   </a:t>
            </a:r>
            <a:r>
              <a:rPr lang="hr-HR" sz="2400" b="1" dirty="0" err="1" smtClean="0"/>
              <a:t>Decca</a:t>
            </a:r>
            <a:r>
              <a:rPr lang="hr-HR" sz="2400" b="1" dirty="0" smtClean="0"/>
              <a:t> hiperbole  - povijest</a:t>
            </a:r>
            <a:endParaRPr lang="hr-HR" sz="2400" b="1" dirty="0"/>
          </a:p>
        </p:txBody>
      </p:sp>
      <p:pic>
        <p:nvPicPr>
          <p:cNvPr id="11266" name="Picture 2" descr="C:\Users\Kos\Documents\IMG_1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468" y="1236133"/>
            <a:ext cx="5841956" cy="517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OMEGA navigacijski sustav - povijest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To je bio </a:t>
            </a:r>
            <a:r>
              <a:rPr lang="hr-HR" sz="2400" b="1" dirty="0" smtClean="0"/>
              <a:t>fazni hiperbolički navigacijski sustav vrlo niske frekvencije (VLF – </a:t>
            </a:r>
            <a:r>
              <a:rPr lang="hr-HR" sz="2400" b="1" dirty="0" err="1" smtClean="0"/>
              <a:t>very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low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frequency</a:t>
            </a:r>
            <a:r>
              <a:rPr lang="hr-HR" sz="2400" b="1" dirty="0" smtClean="0"/>
              <a:t>)</a:t>
            </a:r>
          </a:p>
          <a:p>
            <a:r>
              <a:rPr lang="hr-HR" sz="2400" dirty="0" smtClean="0"/>
              <a:t>Omega sustav bio je sastavljen </a:t>
            </a:r>
            <a:r>
              <a:rPr lang="hr-HR" sz="2400" b="1" dirty="0" smtClean="0"/>
              <a:t>od 8 stanica raspoređenih na vrlo velikom prostoru. U ovom sustavu nije postojao odnos glavna-pomoćna stanica jer je svaka od tih 8 stanica radila samostalno. Potrebna sinkronizacija frekvencije, faze i trenutka emitiranja bila je postignuta  korištenjem stabiliziranog oscilatora. Ovaj sustav formirao je pojaseve kao i </a:t>
            </a:r>
            <a:r>
              <a:rPr lang="hr-HR" sz="2400" b="1" dirty="0" err="1" smtClean="0"/>
              <a:t>Decca</a:t>
            </a:r>
            <a:r>
              <a:rPr lang="hr-HR" sz="2400" b="1" dirty="0" smtClean="0"/>
              <a:t> sustav čije su granice bile hiperbole s faznom razlikom 0°. </a:t>
            </a:r>
            <a:r>
              <a:rPr lang="hr-HR" sz="2400" b="1" dirty="0" smtClean="0">
                <a:solidFill>
                  <a:srgbClr val="FF0000"/>
                </a:solidFill>
              </a:rPr>
              <a:t>Zbog velike pogreške položaja formiran je diferencijalni Omega sustav koji je bio preteča diferencijalnom GPS sustavu.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            OMEGA SUSTAV – raspored stanica - povijest</a:t>
            </a:r>
            <a:endParaRPr lang="hr-HR" sz="2400" b="1" dirty="0"/>
          </a:p>
        </p:txBody>
      </p:sp>
      <p:pic>
        <p:nvPicPr>
          <p:cNvPr id="12290" name="Picture 2" descr="C:\Users\Kos\Documents\IMG_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218" y="1278466"/>
            <a:ext cx="6488675" cy="491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7" y="323935"/>
            <a:ext cx="10515600" cy="1325563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HIPERBOLA</a:t>
            </a:r>
            <a:endParaRPr lang="hr-H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31" y="140014"/>
            <a:ext cx="5874869" cy="65401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765059" y="659026"/>
            <a:ext cx="2934729" cy="4142217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HIPERBOLA</a:t>
            </a:r>
            <a:r>
              <a:rPr lang="hr-HR" sz="2400" dirty="0" smtClean="0"/>
              <a:t> – je geometrijsko mjesto točaka u ravnini za koje je razlika udaljenosti promatrane točke na hiperboli i dviju fiksnih točaka, žarišta F1 i F2 uvijek konstantna i jednaka 2a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470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54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                                        HIPERBOLA</a:t>
            </a:r>
            <a:endParaRPr lang="hr-HR" sz="2400" b="1" dirty="0"/>
          </a:p>
        </p:txBody>
      </p:sp>
      <p:pic>
        <p:nvPicPr>
          <p:cNvPr id="2050" name="Picture 2" descr="C:\Users\Kos\Documents\IMG_1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427" y="995852"/>
            <a:ext cx="8620440" cy="510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48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Hiperbolička navigacija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2" y="1285103"/>
            <a:ext cx="5686168" cy="460297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Navedeno svojstvo (konstantna razlika udaljenosti) čini upravo hiperbolu pogodnu za određivanje položaja broda</a:t>
            </a:r>
            <a:r>
              <a:rPr lang="hr-HR" sz="2400" dirty="0" smtClean="0">
                <a:solidFill>
                  <a:srgbClr val="FF0000"/>
                </a:solidFill>
              </a:rPr>
              <a:t>. </a:t>
            </a:r>
            <a:r>
              <a:rPr lang="hr-HR" sz="2400" b="1" dirty="0" smtClean="0">
                <a:solidFill>
                  <a:srgbClr val="FF0000"/>
                </a:solidFill>
              </a:rPr>
              <a:t>Razlika udaljenosti koja definira hiperbolu kao </a:t>
            </a:r>
            <a:r>
              <a:rPr lang="hr-HR" sz="2400" b="1" dirty="0" err="1" smtClean="0">
                <a:solidFill>
                  <a:srgbClr val="FF0000"/>
                </a:solidFill>
              </a:rPr>
              <a:t>stajnicu</a:t>
            </a:r>
            <a:r>
              <a:rPr lang="hr-HR" sz="2400" b="1" dirty="0" smtClean="0">
                <a:solidFill>
                  <a:srgbClr val="FF0000"/>
                </a:solidFill>
              </a:rPr>
              <a:t> dobije se posredno mjerenjem parametara radio signala emitiranih iz stanica smještenih u fokusima hiperbola. Hiperbolički sustavi razlikuju se međusobno upravo po mjerenoj veličini (parametru) </a:t>
            </a:r>
            <a:r>
              <a:rPr lang="hr-HR" sz="2400" b="1" dirty="0" smtClean="0">
                <a:solidFill>
                  <a:srgbClr val="FF0000"/>
                </a:solidFill>
              </a:rPr>
              <a:t>signala.</a:t>
            </a:r>
            <a:endParaRPr lang="hr-HR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00" y="279399"/>
            <a:ext cx="5673608" cy="6316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5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2208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>                              </a:t>
            </a:r>
            <a:r>
              <a:rPr lang="hr-HR" sz="3100" b="1" dirty="0" smtClean="0"/>
              <a:t>Hiperbolička navigacija</a:t>
            </a:r>
            <a:endParaRPr lang="hr-H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502549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- U hiperboličkoj navigaciji </a:t>
            </a:r>
            <a:r>
              <a:rPr lang="hr-HR" sz="2000" b="1" dirty="0" smtClean="0"/>
              <a:t>Y-os  koordinatnog sustava zove se </a:t>
            </a:r>
            <a:r>
              <a:rPr lang="hr-HR" sz="2000" dirty="0" smtClean="0">
                <a:solidFill>
                  <a:srgbClr val="FF0000"/>
                </a:solidFill>
              </a:rPr>
              <a:t>centralna os</a:t>
            </a:r>
            <a:r>
              <a:rPr lang="hr-HR" sz="2000" dirty="0" smtClean="0"/>
              <a:t>, a razmak 2c, </a:t>
            </a:r>
            <a:r>
              <a:rPr lang="hr-HR" sz="2000" dirty="0" err="1" smtClean="0"/>
              <a:t>tj</a:t>
            </a:r>
            <a:r>
              <a:rPr lang="hr-HR" sz="2000" dirty="0" smtClean="0"/>
              <a:t>. </a:t>
            </a:r>
            <a:r>
              <a:rPr lang="hr-HR" sz="2000" b="1" dirty="0" smtClean="0"/>
              <a:t>udaljenost između dva fokusa </a:t>
            </a:r>
            <a:r>
              <a:rPr lang="hr-HR" sz="2000" dirty="0" smtClean="0"/>
              <a:t>zove se </a:t>
            </a:r>
            <a:r>
              <a:rPr lang="hr-HR" sz="2000" dirty="0" smtClean="0">
                <a:solidFill>
                  <a:srgbClr val="FF0000"/>
                </a:solidFill>
              </a:rPr>
              <a:t>bazna crta</a:t>
            </a:r>
            <a:r>
              <a:rPr lang="hr-HR" sz="2000" dirty="0" smtClean="0"/>
              <a:t>. Točke </a:t>
            </a:r>
            <a:r>
              <a:rPr lang="hr-HR" sz="2000" b="1" dirty="0" smtClean="0"/>
              <a:t>X osi desno i lijevo od fokusa </a:t>
            </a:r>
            <a:r>
              <a:rPr lang="hr-HR" sz="2000" dirty="0" smtClean="0"/>
              <a:t>zovu se </a:t>
            </a:r>
            <a:r>
              <a:rPr lang="hr-HR" sz="2000" dirty="0" smtClean="0">
                <a:solidFill>
                  <a:srgbClr val="FF0000"/>
                </a:solidFill>
              </a:rPr>
              <a:t>produžecima bazne crte.</a:t>
            </a:r>
          </a:p>
          <a:p>
            <a:endParaRPr lang="hr-HR" sz="1400" dirty="0"/>
          </a:p>
        </p:txBody>
      </p:sp>
      <p:pic>
        <p:nvPicPr>
          <p:cNvPr id="3074" name="Picture 2" descr="C:\Users\Kos\Documents\IMG_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513" y="2023533"/>
            <a:ext cx="7524055" cy="456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Određivanje položaja broda hiperboličkom navigacijom</a:t>
            </a:r>
            <a:endParaRPr lang="hr-HR" sz="2800" b="1" dirty="0"/>
          </a:p>
        </p:txBody>
      </p:sp>
      <p:pic>
        <p:nvPicPr>
          <p:cNvPr id="4098" name="Picture 2" descr="C:\Users\Kos\Documents\IMG_1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734" y="1219200"/>
            <a:ext cx="7377318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425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Hiperbolička navigacija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3" y="1293340"/>
            <a:ext cx="5035378" cy="452115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Dvije činjenice su značajne za hiperboličnu navigaciju: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Udaljenosti mjerene između dviju sukcesivnih hiperbola na baznoj liniji su uvijek je</a:t>
            </a:r>
            <a:r>
              <a:rPr lang="hr-HR" sz="2000" b="1" dirty="0" smtClean="0"/>
              <a:t>dnake. To su ujedno i najmanje udaljenosti hiperbola</a:t>
            </a:r>
            <a:r>
              <a:rPr lang="hr-HR" sz="2000" b="1" dirty="0" smtClean="0">
                <a:solidFill>
                  <a:srgbClr val="FF0000"/>
                </a:solidFill>
              </a:rPr>
              <a:t>, pa je i preciznost sustava hiperbolične navigacije na baznoj crti najveća ( bazna crta-razmak F1-F2)</a:t>
            </a:r>
          </a:p>
          <a:p>
            <a:pPr lvl="1"/>
            <a:r>
              <a:rPr lang="hr-HR" sz="2000" b="1" dirty="0" smtClean="0"/>
              <a:t>Udaljavanjem od bazne crte </a:t>
            </a:r>
            <a:r>
              <a:rPr lang="hr-HR" sz="2000" b="1" dirty="0" smtClean="0">
                <a:solidFill>
                  <a:srgbClr val="FF0000"/>
                </a:solidFill>
              </a:rPr>
              <a:t>povećavaju se razmaci između hiperbola, a preciznost sustava se smanjuje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70" y="287867"/>
            <a:ext cx="5742215" cy="6392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3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7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LORAN C navigacijski sustav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Riječ </a:t>
            </a:r>
            <a:r>
              <a:rPr lang="hr-HR" sz="2000" b="1" dirty="0" smtClean="0"/>
              <a:t>LORAN je kratica od engleskih riječi </a:t>
            </a:r>
            <a:r>
              <a:rPr lang="hr-HR" sz="2000" b="1" dirty="0" smtClean="0">
                <a:solidFill>
                  <a:srgbClr val="FF0000"/>
                </a:solidFill>
              </a:rPr>
              <a:t>LONG RANGE NAVIGATION </a:t>
            </a:r>
            <a:r>
              <a:rPr lang="hr-HR" sz="2000" dirty="0" smtClean="0">
                <a:solidFill>
                  <a:srgbClr val="FF0000"/>
                </a:solidFill>
              </a:rPr>
              <a:t>(navigacijski sustav velikog dometa). Sustav je razvijen u MIT-u u </a:t>
            </a:r>
            <a:r>
              <a:rPr lang="hr-HR" sz="2000" dirty="0" err="1" smtClean="0">
                <a:solidFill>
                  <a:srgbClr val="FF0000"/>
                </a:solidFill>
              </a:rPr>
              <a:t>Radiation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Laboratory</a:t>
            </a:r>
            <a:r>
              <a:rPr lang="hr-HR" sz="2000" dirty="0" smtClean="0">
                <a:solidFill>
                  <a:srgbClr val="FF0000"/>
                </a:solidFill>
              </a:rPr>
              <a:t> u SAD-u</a:t>
            </a:r>
            <a:r>
              <a:rPr lang="hr-HR" sz="2000" dirty="0" smtClean="0"/>
              <a:t>. Prvu varijantu ovog sustava poznatu kao LORAN A koristila je tijekom II. svjetskog rata obalna straža SAD-a (US </a:t>
            </a:r>
            <a:r>
              <a:rPr lang="hr-HR" sz="2000" dirty="0" err="1" smtClean="0"/>
              <a:t>Coast</a:t>
            </a:r>
            <a:r>
              <a:rPr lang="hr-HR" sz="2000" dirty="0" smtClean="0"/>
              <a:t> </a:t>
            </a:r>
            <a:r>
              <a:rPr lang="hr-HR" sz="2000" dirty="0" err="1" smtClean="0"/>
              <a:t>Guard</a:t>
            </a:r>
            <a:r>
              <a:rPr lang="hr-HR" sz="2000" dirty="0" smtClean="0"/>
              <a:t>). Stanice LORAN sustava emitiraju signale impulsnog oblika, </a:t>
            </a:r>
            <a:r>
              <a:rPr lang="hr-HR" sz="2000" b="1" dirty="0" smtClean="0"/>
              <a:t>a prijemnik na brodu mjeri njihov vremenski pomak na mjestu prijema, </a:t>
            </a:r>
            <a:r>
              <a:rPr lang="hr-HR" sz="2000" b="1" dirty="0" smtClean="0">
                <a:solidFill>
                  <a:srgbClr val="FF0000"/>
                </a:solidFill>
              </a:rPr>
              <a:t>odnosno mjeri vremensko kašnjenje signala jedne stanice u odnosu na signal druge stanice. Zbog toga LORAN sustav se pone</a:t>
            </a:r>
            <a:r>
              <a:rPr lang="hr-HR" sz="2000" b="1" dirty="0" smtClean="0"/>
              <a:t>kad </a:t>
            </a:r>
            <a:r>
              <a:rPr lang="hr-HR" sz="2000" b="1" dirty="0" smtClean="0">
                <a:solidFill>
                  <a:srgbClr val="FF0000"/>
                </a:solidFill>
              </a:rPr>
              <a:t>zove i impulsni ili vremenski sustav</a:t>
            </a:r>
            <a:r>
              <a:rPr lang="hr-HR" sz="2000" b="1" dirty="0" smtClean="0"/>
              <a:t>. Na osnovu izmjerene vremenske razlike prijemnik izračunava razliku udaljenosti potrebnu za određivanje hiperbole – </a:t>
            </a:r>
            <a:r>
              <a:rPr lang="hr-HR" sz="2000" b="1" dirty="0" err="1" smtClean="0"/>
              <a:t>stajnice</a:t>
            </a:r>
            <a:r>
              <a:rPr lang="hr-HR" sz="2000" b="1" dirty="0" smtClean="0"/>
              <a:t> :  d1 = c t1  , d2 = c t2  :</a:t>
            </a:r>
            <a:endParaRPr lang="hr-HR" sz="20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5665" y="3999471"/>
            <a:ext cx="4489621" cy="5131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6149" y="5057002"/>
            <a:ext cx="156519" cy="260865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2757" y="5041556"/>
            <a:ext cx="156518" cy="260863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-181232" y="887627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6724" y="4651289"/>
            <a:ext cx="214184" cy="285579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809" y="4660556"/>
            <a:ext cx="223967" cy="298623"/>
          </a:xfrm>
          <a:prstGeom prst="rect">
            <a:avLst/>
          </a:prstGeom>
          <a:noFill/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17557" y="4950940"/>
            <a:ext cx="3071931" cy="8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izmjerena vremena,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  - brzina širenja radio-signala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1244" y="4595339"/>
            <a:ext cx="43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udaljenosti od fokusa do točke na hiperboli,</a:t>
            </a:r>
            <a:endParaRPr lang="hr-HR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8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1338</Words>
  <Application>Microsoft Office PowerPoint</Application>
  <PresentationFormat>Custom</PresentationFormat>
  <Paragraphs>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ELEKTRONIČKA NAVIGACIJA</vt:lpstr>
      <vt:lpstr>                Hiperbolička navigacija</vt:lpstr>
      <vt:lpstr>HIPERBOLA</vt:lpstr>
      <vt:lpstr>                                        HIPERBOLA</vt:lpstr>
      <vt:lpstr>Hiperbolička navigacija</vt:lpstr>
      <vt:lpstr>                              Hiperbolička navigacija</vt:lpstr>
      <vt:lpstr>Određivanje položaja broda hiperboličkom navigacijom</vt:lpstr>
      <vt:lpstr>Hiperbolička navigacija</vt:lpstr>
      <vt:lpstr>                   LORAN C navigacijski sustav</vt:lpstr>
      <vt:lpstr>                LORAN C navigacijski sustav</vt:lpstr>
      <vt:lpstr>                     LORAN C sustav</vt:lpstr>
      <vt:lpstr>                         Emisija  Loran C stanica</vt:lpstr>
      <vt:lpstr>           LORAN C sustav</vt:lpstr>
      <vt:lpstr>                            LORAN C impuls</vt:lpstr>
      <vt:lpstr>                  Fazno kodiranje stanica</vt:lpstr>
      <vt:lpstr>   Mjerenje vremenske razlike u LORAN C sustavu</vt:lpstr>
      <vt:lpstr>  LORAN C lanac</vt:lpstr>
      <vt:lpstr>                          Mediteranski LORAN C lanac</vt:lpstr>
      <vt:lpstr>                 Pokrivenost svijeta Loran C sustavom</vt:lpstr>
      <vt:lpstr>      Pokrivenost sjeverne Amerike Loran C sustavom                 </vt:lpstr>
      <vt:lpstr>                 Pogreške LORAN C sustava</vt:lpstr>
      <vt:lpstr>DECCA navigacijski sustav - povijest</vt:lpstr>
      <vt:lpstr>                                   Decca hiperbole  - povijest</vt:lpstr>
      <vt:lpstr>            OMEGA navigacijski sustav - povijest</vt:lpstr>
      <vt:lpstr>            OMEGA SUSTAV – raspored stanica - povijest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ELEKTRONIČKA NAVIGACIJA</dc:title>
  <dc:creator>Antoni</dc:creator>
  <cp:lastModifiedBy>Kos</cp:lastModifiedBy>
  <cp:revision>31</cp:revision>
  <dcterms:created xsi:type="dcterms:W3CDTF">2015-03-09T11:01:21Z</dcterms:created>
  <dcterms:modified xsi:type="dcterms:W3CDTF">2017-03-27T08:34:12Z</dcterms:modified>
</cp:coreProperties>
</file>