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25" r:id="rId20"/>
    <p:sldId id="335" r:id="rId21"/>
    <p:sldId id="336" r:id="rId22"/>
    <p:sldId id="337" r:id="rId23"/>
    <p:sldId id="298" r:id="rId24"/>
    <p:sldId id="300" r:id="rId25"/>
    <p:sldId id="301" r:id="rId26"/>
    <p:sldId id="299" r:id="rId27"/>
    <p:sldId id="304" r:id="rId28"/>
    <p:sldId id="305" r:id="rId29"/>
    <p:sldId id="308" r:id="rId30"/>
    <p:sldId id="309" r:id="rId31"/>
    <p:sldId id="310" r:id="rId32"/>
    <p:sldId id="311" r:id="rId33"/>
    <p:sldId id="313" r:id="rId34"/>
    <p:sldId id="314" r:id="rId35"/>
    <p:sldId id="315" r:id="rId36"/>
    <p:sldId id="316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58" r:id="rId58"/>
    <p:sldId id="359" r:id="rId59"/>
    <p:sldId id="360" r:id="rId60"/>
    <p:sldId id="361" r:id="rId61"/>
    <p:sldId id="362" r:id="rId62"/>
    <p:sldId id="363" r:id="rId63"/>
    <p:sldId id="364" r:id="rId64"/>
    <p:sldId id="365" r:id="rId65"/>
    <p:sldId id="366" r:id="rId66"/>
    <p:sldId id="367" r:id="rId67"/>
    <p:sldId id="368" r:id="rId68"/>
    <p:sldId id="369" r:id="rId69"/>
    <p:sldId id="370" r:id="rId70"/>
    <p:sldId id="371" r:id="rId71"/>
    <p:sldId id="372" r:id="rId72"/>
    <p:sldId id="373" r:id="rId73"/>
    <p:sldId id="374" r:id="rId74"/>
    <p:sldId id="375" r:id="rId75"/>
    <p:sldId id="376" r:id="rId76"/>
    <p:sldId id="377" r:id="rId77"/>
    <p:sldId id="378" r:id="rId78"/>
    <p:sldId id="379" r:id="rId79"/>
    <p:sldId id="380" r:id="rId80"/>
    <p:sldId id="382" r:id="rId81"/>
    <p:sldId id="383" r:id="rId82"/>
    <p:sldId id="381" r:id="rId83"/>
    <p:sldId id="297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DA834BEC-22F5-460D-85F7-7A733CBAF7FA}">
          <p14:sldIdLst>
            <p14:sldId id="256"/>
            <p14:sldId id="298"/>
            <p14:sldId id="300"/>
            <p14:sldId id="301"/>
            <p14:sldId id="299"/>
            <p14:sldId id="304"/>
            <p14:sldId id="305"/>
            <p14:sldId id="308"/>
            <p14:sldId id="309"/>
            <p14:sldId id="310"/>
            <p14:sldId id="311"/>
            <p14:sldId id="313"/>
            <p14:sldId id="314"/>
            <p14:sldId id="315"/>
            <p14:sldId id="316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670" autoAdjust="0"/>
  </p:normalViewPr>
  <p:slideViewPr>
    <p:cSldViewPr>
      <p:cViewPr>
        <p:scale>
          <a:sx n="78" d="100"/>
          <a:sy n="78" d="100"/>
        </p:scale>
        <p:origin x="-257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615CC-792F-4844-9EF8-AB9912EA2496}" type="datetimeFigureOut">
              <a:rPr lang="hr-HR" smtClean="0"/>
              <a:pPr/>
              <a:t>21.2.2018.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1F895-8919-4919-9F29-540608DB5C7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26471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protege.stanford.edu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dirty="0" smtClean="0"/>
              <a:t>Integralni i multimodalni transport</a:t>
            </a:r>
            <a:endParaRPr lang="hr-HR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Prof. dr. sc. Serđo Kos</a:t>
            </a:r>
          </a:p>
          <a:p>
            <a:r>
              <a:rPr lang="hr-HR" dirty="0" smtClean="0"/>
              <a:t>XII. predavanje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5444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Prijevozna sredstva u poštanskom prometu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2400" dirty="0" smtClean="0"/>
              <a:t>Sredstva za prijevoz poštanskih pošiljaka cestom :</a:t>
            </a:r>
          </a:p>
          <a:p>
            <a:pPr>
              <a:buFontTx/>
              <a:buChar char="-"/>
            </a:pPr>
            <a:r>
              <a:rPr lang="hr-HR" sz="2400" dirty="0" smtClean="0"/>
              <a:t>Automobilski park u vlasništvu pošte</a:t>
            </a:r>
          </a:p>
          <a:p>
            <a:pPr>
              <a:buFontTx/>
              <a:buChar char="-"/>
            </a:pPr>
            <a:r>
              <a:rPr lang="hr-HR" sz="2400" dirty="0" smtClean="0"/>
              <a:t>Autobusi s posebnim spremištem za prijevoz poštanskih pošiljaka (međugradske relacije)</a:t>
            </a:r>
          </a:p>
          <a:p>
            <a:pPr>
              <a:buFontTx/>
              <a:buChar char="-"/>
            </a:pPr>
            <a:r>
              <a:rPr lang="hr-HR" sz="2400" dirty="0" smtClean="0"/>
              <a:t>Zatvoreni teretni automobili (furgoni)</a:t>
            </a:r>
          </a:p>
          <a:p>
            <a:pPr>
              <a:buFontTx/>
              <a:buChar char="-"/>
            </a:pPr>
            <a:r>
              <a:rPr lang="hr-HR" sz="2400" dirty="0" smtClean="0"/>
              <a:t>Motocikli različitih vrsta i zapremine za smještaj pošiljaka</a:t>
            </a:r>
          </a:p>
          <a:p>
            <a:pPr>
              <a:buNone/>
            </a:pPr>
            <a:r>
              <a:rPr lang="hr-HR" sz="2400" dirty="0" smtClean="0"/>
              <a:t>Sredstva za prijevoz poštanskih pošiljaka željeznicom :</a:t>
            </a:r>
          </a:p>
          <a:p>
            <a:pPr>
              <a:buFontTx/>
              <a:buChar char="-"/>
            </a:pPr>
            <a:r>
              <a:rPr lang="hr-HR" sz="2400" dirty="0" smtClean="0"/>
              <a:t>Poštanski vagoni</a:t>
            </a:r>
          </a:p>
          <a:p>
            <a:pPr>
              <a:buFontTx/>
              <a:buChar char="-"/>
            </a:pPr>
            <a:r>
              <a:rPr lang="hr-HR" sz="2400" dirty="0" smtClean="0"/>
              <a:t>Prtljažni vagoni</a:t>
            </a:r>
          </a:p>
          <a:p>
            <a:pPr>
              <a:buFontTx/>
              <a:buChar char="-"/>
            </a:pPr>
            <a:r>
              <a:rPr lang="hr-HR" sz="2400" dirty="0" smtClean="0"/>
              <a:t>Željeznički službeni vagoni s prostorom za poštu ili bez njega</a:t>
            </a:r>
          </a:p>
          <a:p>
            <a:pPr>
              <a:buFontTx/>
              <a:buChar char="-"/>
            </a:pPr>
            <a:r>
              <a:rPr lang="hr-HR" sz="2400" dirty="0" smtClean="0"/>
              <a:t>Željeznički zatvoreni vagoni</a:t>
            </a:r>
          </a:p>
          <a:p>
            <a:pPr>
              <a:buNone/>
            </a:pPr>
            <a:r>
              <a:rPr lang="hr-HR" sz="2400" dirty="0" smtClean="0"/>
              <a:t>Sredstva za prijevoz pošiljaka u pomorskom prometu su brodovi , a u zračnom prometu zrakoplovi – za udaljenosti veće od 500 km.</a:t>
            </a:r>
            <a:endParaRPr lang="hr-HR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>Transportni sustavi u poštanskom prometu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2400" dirty="0" smtClean="0"/>
              <a:t>Poštanski transport sastoji se od slijedećih podsustava poštanskog prijevoza:</a:t>
            </a:r>
          </a:p>
          <a:p>
            <a:pPr>
              <a:buNone/>
            </a:pPr>
            <a:r>
              <a:rPr lang="hr-HR" sz="2400" dirty="0" smtClean="0"/>
              <a:t>- Interni transport unutar poštanskog objekta</a:t>
            </a:r>
          </a:p>
          <a:p>
            <a:pPr>
              <a:buNone/>
            </a:pPr>
            <a:r>
              <a:rPr lang="hr-HR" sz="2400" dirty="0" smtClean="0"/>
              <a:t>- Prijevoz pošiljaka između jedinica poštanske mreže</a:t>
            </a:r>
          </a:p>
          <a:p>
            <a:pPr>
              <a:buNone/>
            </a:pPr>
            <a:r>
              <a:rPr lang="hr-HR" sz="2400" dirty="0" smtClean="0"/>
              <a:t>- Prijevoz pošiljaka u funkciji koncentracije  pošiljaka</a:t>
            </a:r>
          </a:p>
          <a:p>
            <a:pPr>
              <a:buNone/>
            </a:pPr>
            <a:r>
              <a:rPr lang="hr-HR" sz="2400" dirty="0" smtClean="0"/>
              <a:t>- Prijevoz pošiljaka u funkciji difuzije  pošiljaka</a:t>
            </a:r>
          </a:p>
          <a:p>
            <a:pPr>
              <a:buNone/>
            </a:pPr>
            <a:r>
              <a:rPr lang="hr-HR" sz="2400" dirty="0" smtClean="0"/>
              <a:t>- Prijevoz poštanskog osoblja</a:t>
            </a:r>
          </a:p>
          <a:p>
            <a:pPr>
              <a:buNone/>
            </a:pPr>
            <a:r>
              <a:rPr lang="hr-HR" sz="2400" dirty="0" smtClean="0"/>
              <a:t>- Prijevoz putnika</a:t>
            </a:r>
          </a:p>
          <a:p>
            <a:pPr>
              <a:buNone/>
            </a:pPr>
            <a:r>
              <a:rPr lang="hr-HR" sz="2400" dirty="0" smtClean="0"/>
              <a:t>Koncentracija slanja pošiljaka – odnosi se na sve pošiljke koje su do određenog vremena zaprimljene kod prijamnih pošta ili drugim oblicima prijama</a:t>
            </a:r>
          </a:p>
          <a:p>
            <a:pPr>
              <a:buNone/>
            </a:pPr>
            <a:r>
              <a:rPr lang="hr-HR" sz="2400" dirty="0" smtClean="0"/>
              <a:t>Difuzija pošiljaka – odnosi se na pošiljke koje su noćnim poštansko-transportnim vezama stigle u poštanski centar , tako da se omogući redovita jutarnja </a:t>
            </a:r>
            <a:r>
              <a:rPr lang="hr-HR" sz="2400" dirty="0" smtClean="0"/>
              <a:t>dostava/isporuka.</a:t>
            </a:r>
            <a:endParaRPr lang="hr-H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hr-HR" sz="3600" b="1" dirty="0" smtClean="0"/>
              <a:t>Ustrojstvo organizacije prijevoza u poštanskom prometu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2400" dirty="0" smtClean="0"/>
              <a:t>Za srednje velike zemlje organizacija prijevoza je obično strukturirana na tri </a:t>
            </a:r>
            <a:r>
              <a:rPr lang="hr-HR" sz="2400" dirty="0" smtClean="0"/>
              <a:t>razine :</a:t>
            </a:r>
            <a:endParaRPr lang="hr-HR" sz="2400" dirty="0" smtClean="0"/>
          </a:p>
          <a:p>
            <a:pPr>
              <a:buNone/>
            </a:pPr>
            <a:r>
              <a:rPr lang="hr-HR" sz="2400" b="1" dirty="0" smtClean="0"/>
              <a:t>Prva transportna razina </a:t>
            </a:r>
            <a:r>
              <a:rPr lang="hr-HR" sz="2400" dirty="0" smtClean="0"/>
              <a:t>– obuhvaća redovite poštanske linije i poštansko-transportne veze na području jednog poštanskog saveza- obavlja se koncentracija i difuzija pošiljaka. Koriste se prijevozna sredstva u vlasništvu poštanskog operatora – najčešće cestovna vozila.</a:t>
            </a:r>
          </a:p>
          <a:p>
            <a:pPr>
              <a:buNone/>
            </a:pPr>
            <a:r>
              <a:rPr lang="hr-HR" sz="2400" b="1" dirty="0" smtClean="0"/>
              <a:t>Druga transportna razina – </a:t>
            </a:r>
            <a:r>
              <a:rPr lang="hr-HR" sz="2400" dirty="0" smtClean="0"/>
              <a:t>obuhvaća linije kojima su međusobno povezani poštanski centri i poštanski centri i glavni poštanski centar. Prijevoz se u pravilu obavlja tijekom noći .</a:t>
            </a:r>
          </a:p>
          <a:p>
            <a:pPr>
              <a:buNone/>
            </a:pPr>
            <a:r>
              <a:rPr lang="hr-HR" sz="2400" b="1" dirty="0" smtClean="0"/>
              <a:t>Treća transportna razina </a:t>
            </a:r>
            <a:r>
              <a:rPr lang="hr-HR" sz="2400" dirty="0" smtClean="0"/>
              <a:t>– obuhvaća poštanske linije , odnosno poštansko-transportne veze u međunarodnom prometu. Prijevoz se obavlja dnevnim i noćnim prometnim vezama. </a:t>
            </a:r>
            <a:endParaRPr lang="hr-HR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Transportni uređaji u poštanskom prometu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U poštanskom prometu prijevozni uređaji su prijevozna sredstva (ili njegov dio) , a transportni uređaji su paket , paleta i kontejner.</a:t>
            </a:r>
          </a:p>
          <a:p>
            <a:pPr>
              <a:buNone/>
            </a:pPr>
            <a:r>
              <a:rPr lang="hr-HR" sz="2400" b="1" dirty="0" smtClean="0"/>
              <a:t>Paket</a:t>
            </a:r>
            <a:r>
              <a:rPr lang="hr-HR" sz="2400" dirty="0" smtClean="0"/>
              <a:t> –  pošiljka koja sadrži robne oglede i druge predmete.</a:t>
            </a:r>
          </a:p>
          <a:p>
            <a:pPr>
              <a:buNone/>
            </a:pPr>
            <a:r>
              <a:rPr lang="hr-HR" sz="2400" b="1" dirty="0" smtClean="0"/>
              <a:t>Paleta – </a:t>
            </a:r>
            <a:r>
              <a:rPr lang="hr-HR" sz="2400" dirty="0" smtClean="0"/>
              <a:t>nosivo postolje , podložak na koji se slažu manje jedinice tereta u svrhu okrupnjavanja ukrcajne jedinice .</a:t>
            </a:r>
          </a:p>
          <a:p>
            <a:pPr>
              <a:buNone/>
            </a:pPr>
            <a:r>
              <a:rPr lang="hr-HR" sz="2400" b="1" dirty="0" smtClean="0"/>
              <a:t>Kontejner – </a:t>
            </a:r>
            <a:r>
              <a:rPr lang="hr-HR" sz="2400" dirty="0" smtClean="0"/>
              <a:t>posuda pravokutnog oblika , nepromočiva , štiti robu od kvarenja i gubitaka, koristi se za prijevoz i smještaj određenog broja teretnih jedinica , može se manipulirati njime bez prekrcaja robe smještene u njemu</a:t>
            </a:r>
            <a:endParaRPr lang="hr-HR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hr-HR" sz="3600" b="1" dirty="0" smtClean="0"/>
              <a:t>Paket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Paket – </a:t>
            </a:r>
            <a:r>
              <a:rPr lang="hr-HR" sz="2000" dirty="0" smtClean="0"/>
              <a:t>jedan ili više komada ili predmeta složenih ili povezanih zajedno omotanih u čvrsti papir ili karton (omot) radi slanja poštom.</a:t>
            </a:r>
          </a:p>
          <a:p>
            <a:pPr>
              <a:buNone/>
            </a:pPr>
            <a:r>
              <a:rPr lang="hr-HR" sz="2000" dirty="0" smtClean="0"/>
              <a:t>Uvjeti kojima treba udovoljiti  paket u operativnom smislu :</a:t>
            </a:r>
          </a:p>
          <a:p>
            <a:pPr>
              <a:buNone/>
            </a:pPr>
            <a:r>
              <a:rPr lang="hr-HR" sz="2000" dirty="0" smtClean="0"/>
              <a:t>- mora se lako otvarati/zatvarati ; mora se lako raspoznavati – identificirati ; po svojoj masi, veličini , dimenzijama i obliku mora biti pogodan za rukovanje ; po veličini, masi, obliku mora biti prilagođen drugim transportnim uređajima. </a:t>
            </a:r>
            <a:endParaRPr lang="hr-HR" sz="2000" dirty="0"/>
          </a:p>
        </p:txBody>
      </p:sp>
      <p:pic>
        <p:nvPicPr>
          <p:cNvPr id="5" name="Picture 2" descr="C:\Users\Kos\Documents\IMG_2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581400"/>
            <a:ext cx="6323946" cy="2530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Paket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Paket u poštanskom prometu :</a:t>
            </a:r>
          </a:p>
          <a:p>
            <a:pPr>
              <a:buFontTx/>
              <a:buChar char="-"/>
            </a:pPr>
            <a:r>
              <a:rPr lang="hr-HR" sz="2400" dirty="0" smtClean="0"/>
              <a:t>Njegova masa ne smije biti veća od 20 kg </a:t>
            </a:r>
          </a:p>
          <a:p>
            <a:pPr>
              <a:buFontTx/>
              <a:buChar char="-"/>
            </a:pPr>
            <a:r>
              <a:rPr lang="hr-HR" sz="2400" dirty="0" smtClean="0"/>
              <a:t>Dimenzije paketa ne smiju biti veće od 3000 mm u zbroju dužine i opsega paketa na najširem dijelu poprečno , najveća dimenzija može biti 1500 mm.</a:t>
            </a:r>
          </a:p>
          <a:p>
            <a:pPr>
              <a:buFontTx/>
              <a:buChar char="-"/>
            </a:pPr>
            <a:r>
              <a:rPr lang="hr-HR" sz="2400" dirty="0" smtClean="0"/>
              <a:t>Na adresnoj strani mora imati naljepnicu s prijamnim brojem pošiljke.</a:t>
            </a:r>
          </a:p>
          <a:p>
            <a:pPr>
              <a:buFontTx/>
              <a:buChar char="-"/>
            </a:pPr>
            <a:r>
              <a:rPr lang="hr-HR" sz="2400" dirty="0" smtClean="0"/>
              <a:t>Paket može ali i ne mora imati označenu vrijednost koja može biti najviše do 200 000 HRK.</a:t>
            </a:r>
          </a:p>
          <a:p>
            <a:pPr>
              <a:buFontTx/>
              <a:buChar char="-"/>
            </a:pPr>
            <a:endParaRPr lang="hr-HR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Paleta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Paleta – </a:t>
            </a:r>
            <a:r>
              <a:rPr lang="hr-HR" sz="2400" dirty="0" smtClean="0"/>
              <a:t>služi okrupnjavanju tereta . </a:t>
            </a:r>
            <a:r>
              <a:rPr lang="hr-HR" sz="2400" b="1" dirty="0" smtClean="0"/>
              <a:t>Paletizacija – </a:t>
            </a:r>
            <a:r>
              <a:rPr lang="hr-HR" sz="2400" dirty="0" smtClean="0"/>
              <a:t>proces primjene paleta radi racionalizacije prijevoza robe i prekrcajnih manipulacija. Uvođenje paleta omogućuje brže razvrstavanje i slaganje pošiljaka </a:t>
            </a:r>
            <a:endParaRPr lang="hr-HR" sz="2400" b="1" dirty="0"/>
          </a:p>
        </p:txBody>
      </p:sp>
      <p:pic>
        <p:nvPicPr>
          <p:cNvPr id="2050" name="Picture 2" descr="C:\Users\Kos\Documents\IMG_2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90800"/>
            <a:ext cx="7421376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hr-HR" sz="3600" b="1" dirty="0" smtClean="0"/>
              <a:t>Kontejneri u poštanskom prometu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000" dirty="0" smtClean="0"/>
              <a:t>U </a:t>
            </a:r>
            <a:r>
              <a:rPr lang="hr-HR" sz="2400" dirty="0" smtClean="0"/>
              <a:t>poštanskom prometu kontejneri se koriste kao tipizirane posude koje mogu primiti veći broj poštanskih vreća, poštanskih paketa u vrećama ili izvan vreća, itd.</a:t>
            </a:r>
          </a:p>
          <a:p>
            <a:pPr>
              <a:buNone/>
            </a:pPr>
            <a:r>
              <a:rPr lang="hr-HR" sz="2400" dirty="0" smtClean="0"/>
              <a:t>U primjeni su :</a:t>
            </a:r>
          </a:p>
          <a:p>
            <a:pPr>
              <a:buNone/>
            </a:pPr>
            <a:r>
              <a:rPr lang="hr-HR" sz="2400" dirty="0" smtClean="0"/>
              <a:t>- Mali kontejneri zapremine 1 – 3 m3 koji mogu sadržavati 20 – 30 poštanskih vreća , 50 – 60 paketa , 100 ili više svežnjeva tiskovina.</a:t>
            </a:r>
          </a:p>
          <a:p>
            <a:pPr>
              <a:buFontTx/>
              <a:buChar char="-"/>
            </a:pPr>
            <a:r>
              <a:rPr lang="hr-HR" sz="2400" dirty="0" smtClean="0"/>
              <a:t>Veliki kontejneri zapremine do 60 m3 , koji mogu primiti do 30000 kg pošiljaka</a:t>
            </a:r>
          </a:p>
          <a:p>
            <a:pPr>
              <a:buNone/>
            </a:pPr>
            <a:r>
              <a:rPr lang="hr-HR" sz="2400" dirty="0" smtClean="0"/>
              <a:t>Osnovne tehničko-tehnološke značajke malog kontejnera: volumen 1 – 3 m3 , dimenzije kontejnera prilagođene su dimenzijama standardne palete (80 x 120 cm) s visinom do 170 cm, ima kotače i kuku za vuču, izrađen je od lakših materijala (laki metali, drvo, žičane mreže, …), kontejner je moguće zaključati , jednostavan je za manipulaciju i prekrcaj na vozila</a:t>
            </a:r>
            <a:endParaRPr lang="hr-HR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Kontejneri u poštanskom prometu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U sustavu poštanskog prometa s kontejnerima organiziraju se tzv. Kontejnerske pošte. </a:t>
            </a:r>
            <a:endParaRPr lang="hr-HR" sz="2400" dirty="0"/>
          </a:p>
        </p:txBody>
      </p:sp>
      <p:pic>
        <p:nvPicPr>
          <p:cNvPr id="3074" name="Picture 2" descr="C:\Users\Kos\Documents\IMG_2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7010400" cy="4291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Kontejneri u poštanskom prometu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800" dirty="0" smtClean="0"/>
              <a:t>Pored poštanskih vreća kontejneri i palete predstavljaju standardna sredstva za prijevoz poštanskih pošiljaka</a:t>
            </a:r>
          </a:p>
          <a:p>
            <a:pPr>
              <a:buFontTx/>
              <a:buChar char="-"/>
            </a:pPr>
            <a:r>
              <a:rPr lang="hr-HR" sz="2800" dirty="0" smtClean="0"/>
              <a:t>Pošta koristi različite vrste kontejnera - najčešće korišteni kontejneri su : RakoEuro kontejner, Eurotec sklapajući kontejneri i Nesco kontejneri .</a:t>
            </a:r>
          </a:p>
          <a:p>
            <a:pPr>
              <a:buFontTx/>
              <a:buChar char="-"/>
            </a:pPr>
            <a:r>
              <a:rPr lang="hr-HR" sz="2800" dirty="0" smtClean="0"/>
              <a:t>U međunarodnom poštanskom prometu koriste se ISO kontejneri u pomorskom prometu i IATA kontejneri u zračnom </a:t>
            </a:r>
            <a:r>
              <a:rPr lang="hr-HR" sz="2800" dirty="0" smtClean="0"/>
              <a:t>prometu.</a:t>
            </a:r>
            <a:endParaRPr lang="hr-HR" sz="2800" dirty="0" smtClean="0"/>
          </a:p>
          <a:p>
            <a:pPr>
              <a:buFontTx/>
              <a:buChar char="-"/>
            </a:pPr>
            <a:endParaRPr lang="hr-H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Tehničko-tehnološke karakteristike razvoja integralnih i prijevoznih sustava u poštanskom prometu</a:t>
            </a:r>
            <a:endParaRPr lang="hr-H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Pošta – </a:t>
            </a:r>
            <a:r>
              <a:rPr lang="hr-HR" sz="2400" dirty="0" smtClean="0"/>
              <a:t>organizacija za pružanje poštanskih usluga koje obuhvaćaju prijenos pismovnih pošiljaka (pisma , dopisnice, tiskanice, mali paketi,…) , knjiženih pošiljaka (preporučene pismovne pošiljke, vrijednosna pisma, paketi, uputnice,…), te obavljanje posebnih , dopunskih i ostalih poštanskih usluga, uplata, isplata,…</a:t>
            </a:r>
          </a:p>
          <a:p>
            <a:pPr>
              <a:buNone/>
            </a:pPr>
            <a:r>
              <a:rPr lang="hr-HR" sz="2400" dirty="0" smtClean="0"/>
              <a:t>Značenjem </a:t>
            </a:r>
            <a:r>
              <a:rPr lang="hr-HR" sz="2400" b="1" dirty="0" smtClean="0"/>
              <a:t>pošta</a:t>
            </a:r>
            <a:r>
              <a:rPr lang="hr-HR" sz="2400" dirty="0" smtClean="0"/>
              <a:t> označavaju se također pošiljke koje prenosi poštanska služba, poslovna korespondencija, zgrade poštanskih ureda, poštanska organizacija jedne konkretne zemlje i poštanska organizacija čitavog svijeta sa svjetskim poštanskim prometom u cjelini</a:t>
            </a:r>
            <a:endParaRPr lang="hr-HR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Cestovni transport poštanskih pošiljaka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/>
              <a:t>Koriste se : kombi dostavna vozila, furgoni, posebni poštanski kamioni, motocikli, itd.</a:t>
            </a:r>
            <a:endParaRPr lang="hr-HR" sz="2000" dirty="0"/>
          </a:p>
        </p:txBody>
      </p:sp>
      <p:pic>
        <p:nvPicPr>
          <p:cNvPr id="1026" name="Picture 2" descr="C:\Users\Kos\Documents\IMG_2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256" y="2209800"/>
            <a:ext cx="8410318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Zračni transport poštanskih pošiljaka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/>
              <a:t>Koristi se za prijevoz pošiljaka na veće udaljenosti (&gt; 500 km) . Prijevoz se obavlja redovitim putničkim linijama domaćih i stranih zračnih prijevoznika ; vlastitim poštanskim linijama vlastitim ili iznajmljenim avionima.</a:t>
            </a:r>
            <a:endParaRPr lang="hr-HR" sz="2000" dirty="0"/>
          </a:p>
        </p:txBody>
      </p:sp>
      <p:pic>
        <p:nvPicPr>
          <p:cNvPr id="2050" name="Picture 2" descr="C:\Users\Kos\Documents\IMG_2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362200"/>
            <a:ext cx="6519863" cy="4281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Željeznički transport poštanskih pošiljaka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/>
              <a:t>Željezničkim transportom uglavnom se prevoze : međunarodne tranzitne pošiljke, poštanske pošiljke u unutarnjem prometu, paketne vreće i paketi , periodične tiskanice i druge vrste pismovnih pošiljaka.</a:t>
            </a:r>
            <a:endParaRPr lang="hr-HR" sz="2000" dirty="0"/>
          </a:p>
        </p:txBody>
      </p:sp>
      <p:pic>
        <p:nvPicPr>
          <p:cNvPr id="3074" name="Picture 2" descr="C:\Users\Kos\Documents\IMG_2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8372475" cy="3891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TRANSPORT CJEVOVODIMA</a:t>
            </a:r>
            <a:endParaRPr lang="hr-HR" sz="3200" b="1" dirty="0"/>
          </a:p>
        </p:txBody>
      </p:sp>
    </p:spTree>
    <p:extLst>
      <p:ext uri="{BB962C8B-B14F-4D97-AF65-F5344CB8AC3E}">
        <p14:creationId xmlns="" xmlns:p14="http://schemas.microsoft.com/office/powerpoint/2010/main" val="1359646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000" dirty="0" smtClean="0"/>
              <a:t>- </a:t>
            </a:r>
            <a:r>
              <a:rPr lang="hr-HR" sz="2400" dirty="0" smtClean="0"/>
              <a:t>Primjena cjevovoda u transportu raznih vrsta robe je široka. </a:t>
            </a:r>
          </a:p>
          <a:p>
            <a:pPr marL="0" indent="0">
              <a:buNone/>
            </a:pPr>
            <a:r>
              <a:rPr lang="hr-HR" sz="2400" dirty="0" smtClean="0"/>
              <a:t>- Cjevovodima se </a:t>
            </a:r>
            <a:r>
              <a:rPr lang="hr-HR" sz="2400" b="1" dirty="0" smtClean="0"/>
              <a:t>prevozi sirova nafta, naftni derivati, plin, voda, ugljen, razne rude, usitnjeno drvo, pšenice (Francuska), šećerna trska do tvornice šećera, razno voće do mjesta prerade (Kalifornija), mlijeko (Švicarska), riba (Rusija), i druga roba. </a:t>
            </a:r>
          </a:p>
          <a:p>
            <a:pPr marL="0" indent="0">
              <a:buNone/>
            </a:pPr>
            <a:r>
              <a:rPr lang="hr-HR" sz="2400" dirty="0" smtClean="0">
                <a:solidFill>
                  <a:srgbClr val="FF0000"/>
                </a:solidFill>
              </a:rPr>
              <a:t>- </a:t>
            </a:r>
            <a:r>
              <a:rPr lang="hr-HR" sz="2400" b="1" dirty="0" smtClean="0">
                <a:solidFill>
                  <a:srgbClr val="FF0000"/>
                </a:solidFill>
              </a:rPr>
              <a:t>Cjevovod ima dvojaku ulogu, kao transportni put i transportno vozilo</a:t>
            </a:r>
            <a:r>
              <a:rPr lang="hr-HR" sz="2400" b="1" dirty="0" smtClean="0"/>
              <a:t>. </a:t>
            </a:r>
            <a:br>
              <a:rPr lang="hr-HR" sz="2400" b="1" dirty="0" smtClean="0"/>
            </a:br>
            <a:r>
              <a:rPr lang="hr-HR" sz="2400" b="1" dirty="0" smtClean="0"/>
              <a:t>- </a:t>
            </a:r>
            <a:r>
              <a:rPr lang="hr-HR" sz="2400" b="1" dirty="0" smtClean="0">
                <a:solidFill>
                  <a:srgbClr val="FF0000"/>
                </a:solidFill>
              </a:rPr>
              <a:t>Cjevovodima se kreće samo čisti teret, dok se drugim granama prometa treba prevoziti samo vozilo (kamion, brod, vagon, avion itd), čime se povećava utrošak energije i troškovi prijevoza. Udio ukupnog prijevoza cjevovodima u SAD u odnosu na druge grane prijevoza iznosi preko 20%. </a:t>
            </a:r>
          </a:p>
          <a:p>
            <a:pPr marL="0" indent="0">
              <a:buNone/>
            </a:pPr>
            <a:r>
              <a:rPr lang="hr-HR" sz="2400" dirty="0" smtClean="0"/>
              <a:t>- S obzirom na svoje speficične osobine, cjevovod je ekonomično sredstvo prijevoza. </a:t>
            </a:r>
            <a:r>
              <a:rPr lang="hr-HR" sz="2400" b="1" dirty="0" smtClean="0">
                <a:solidFill>
                  <a:srgbClr val="FF0000"/>
                </a:solidFill>
              </a:rPr>
              <a:t>Radni vijek cjevovoda iznosi oko 25 godina. Najekonomičniji je prijevoz na udaljenosti  do 280 km .</a:t>
            </a:r>
          </a:p>
          <a:p>
            <a:pPr marL="0" indent="0">
              <a:buNone/>
            </a:pPr>
            <a:r>
              <a:rPr lang="hr-HR" sz="2400" b="1" dirty="0" smtClean="0">
                <a:solidFill>
                  <a:srgbClr val="FF0000"/>
                </a:solidFill>
              </a:rPr>
              <a:t>- Naftovod se amortizira za 10 do 25 godina. Njegova iskorištenost zbog toga mora biti kontinuirana i punog kapaciteta.</a:t>
            </a:r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="" xmlns:p14="http://schemas.microsoft.com/office/powerpoint/2010/main" val="3840162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smtClean="0"/>
              <a:t>- </a:t>
            </a:r>
            <a:r>
              <a:rPr lang="hr-HR" sz="2000" b="1" dirty="0" smtClean="0"/>
              <a:t>Za izgradnju cjevovoda s crpnom postajom i odgovarajućim instalacijama potrebna su velika investicijska sredstva. </a:t>
            </a:r>
            <a:r>
              <a:rPr lang="hr-HR" sz="2000" b="1" dirty="0" smtClean="0">
                <a:solidFill>
                  <a:srgbClr val="FF0000"/>
                </a:solidFill>
              </a:rPr>
              <a:t>Troškovi izgradnje razmjerni su promjeru cijevi (2r</a:t>
            </a:r>
            <a:r>
              <a:rPr lang="el-GR" sz="2000" b="1" dirty="0" smtClean="0">
                <a:solidFill>
                  <a:srgbClr val="FF0000"/>
                </a:solidFill>
              </a:rPr>
              <a:t>π</a:t>
            </a:r>
            <a:r>
              <a:rPr lang="hr-HR" sz="2000" b="1" dirty="0" smtClean="0">
                <a:solidFill>
                  <a:srgbClr val="FF0000"/>
                </a:solidFill>
              </a:rPr>
              <a:t>), dok troškovi prijevoza rastu s promjerom cijevi na kvadrat (r²</a:t>
            </a:r>
            <a:r>
              <a:rPr lang="el-GR" sz="2000" b="1" dirty="0" smtClean="0">
                <a:solidFill>
                  <a:srgbClr val="FF0000"/>
                </a:solidFill>
              </a:rPr>
              <a:t>π</a:t>
            </a:r>
            <a:r>
              <a:rPr lang="hr-HR" sz="2000" b="1" dirty="0" smtClean="0">
                <a:solidFill>
                  <a:srgbClr val="FF0000"/>
                </a:solidFill>
              </a:rPr>
              <a:t>). </a:t>
            </a:r>
          </a:p>
          <a:p>
            <a:pPr marL="0" indent="0">
              <a:buNone/>
            </a:pPr>
            <a:r>
              <a:rPr lang="hr-HR" sz="2000" dirty="0" smtClean="0">
                <a:solidFill>
                  <a:srgbClr val="FF0000"/>
                </a:solidFill>
              </a:rPr>
              <a:t>- </a:t>
            </a:r>
            <a:r>
              <a:rPr lang="hr-HR" sz="2000" b="1" dirty="0" smtClean="0">
                <a:solidFill>
                  <a:srgbClr val="FF0000"/>
                </a:solidFill>
              </a:rPr>
              <a:t>Što je veća brzina protoka, to je veća produktivnost rada cjevovoda</a:t>
            </a:r>
            <a:r>
              <a:rPr lang="hr-HR" sz="2000" b="1" dirty="0" smtClean="0"/>
              <a:t>. Ta se produktivnost povećava s veličinom i brojem crpne opreme, a broj i veličina crpne opreme ovisi opet o veličini promjera cijevi. </a:t>
            </a:r>
          </a:p>
          <a:p>
            <a:pPr marL="0" indent="0">
              <a:buNone/>
            </a:pPr>
            <a:r>
              <a:rPr lang="hr-HR" sz="2000" dirty="0" smtClean="0"/>
              <a:t>- Prema nekim proračunima (SAD), pri izboru prijevoznog sredstva za prijevoz nafte i naftnih derivata mogu poslužiti neka komparativna mjerila od kojih se može i odstupati</a:t>
            </a:r>
            <a:r>
              <a:rPr lang="hr-HR" sz="2000" b="1" dirty="0" smtClean="0"/>
              <a:t>. </a:t>
            </a:r>
            <a:r>
              <a:rPr lang="hr-HR" sz="2000" b="1" dirty="0" smtClean="0">
                <a:solidFill>
                  <a:srgbClr val="FF0000"/>
                </a:solidFill>
              </a:rPr>
              <a:t>Troškovi prijevoza po jedinici prijevoza cjevovoda u odnosu na troškove po jedinici prijevoza željeznicom (nt/km), kreću se u odnosu 1:5 za naftu i 1:4 za naftne derivate. </a:t>
            </a:r>
          </a:p>
          <a:p>
            <a:pPr marL="0" indent="0">
              <a:buNone/>
            </a:pPr>
            <a:r>
              <a:rPr lang="hr-HR" sz="2000" dirty="0" smtClean="0">
                <a:solidFill>
                  <a:srgbClr val="FF0000"/>
                </a:solidFill>
              </a:rPr>
              <a:t>- </a:t>
            </a:r>
            <a:r>
              <a:rPr lang="hr-HR" sz="2000" b="1" dirty="0" smtClean="0">
                <a:solidFill>
                  <a:srgbClr val="FF0000"/>
                </a:solidFill>
              </a:rPr>
              <a:t>Troškovi prijevoza teretnim automobilima još su 3,5 puta viši od troškova prijevoza željeznicom. </a:t>
            </a:r>
            <a:r>
              <a:rPr lang="hr-HR" sz="2000" b="1" dirty="0" smtClean="0"/>
              <a:t>Prema tome, troškovi prijevoza cjevovodom niži su od troškova prijevoza žejleznicom ili kamionima. </a:t>
            </a:r>
            <a:r>
              <a:rPr lang="hr-HR" sz="2000" b="1" dirty="0" smtClean="0">
                <a:solidFill>
                  <a:srgbClr val="FF0000"/>
                </a:solidFill>
              </a:rPr>
              <a:t>Naprotiv, troškovi prijevoza nafte pomorskim transportom četiri su puta jeftiniji od prijevoza naftovodima</a:t>
            </a:r>
            <a:r>
              <a:rPr lang="hr-HR" sz="2000" dirty="0" smtClean="0"/>
              <a:t>. Na ekonomičnost prebacivanja tekućina i drugih materijala cjevovodima utječu i drugi faktori, kao što su udaljenost nalazišta nafte od rafinerije i od tržišta, mogućnosti korištenja jeftinijeg vodenog puta itd. </a:t>
            </a:r>
            <a:endParaRPr lang="hr-HR" sz="2000" dirty="0"/>
          </a:p>
        </p:txBody>
      </p:sp>
    </p:spTree>
    <p:extLst>
      <p:ext uri="{BB962C8B-B14F-4D97-AF65-F5344CB8AC3E}">
        <p14:creationId xmlns="" xmlns:p14="http://schemas.microsoft.com/office/powerpoint/2010/main" val="1905720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PRODUKTIVNOST RADA, EKONOMIČNOST I RENTABILNOST PRIJEVOZA</a:t>
            </a:r>
            <a:endParaRPr lang="hr-HR" sz="3200" b="1" dirty="0"/>
          </a:p>
        </p:txBody>
      </p:sp>
    </p:spTree>
    <p:extLst>
      <p:ext uri="{BB962C8B-B14F-4D97-AF65-F5344CB8AC3E}">
        <p14:creationId xmlns="" xmlns:p14="http://schemas.microsoft.com/office/powerpoint/2010/main" val="2513987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hr-HR" sz="3200" dirty="0" smtClean="0"/>
              <a:t>               </a:t>
            </a:r>
            <a:r>
              <a:rPr lang="hr-HR" sz="3200" b="1" dirty="0" smtClean="0"/>
              <a:t>PRODUKTIVNOST RADA</a:t>
            </a:r>
            <a:endParaRPr lang="hr-HR" sz="32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r-HR" sz="2000" dirty="0" smtClean="0"/>
                  <a:t>Produktivnost rada izražava se pdnosom između ostvarenog opsega proizvodnje i živog rada uloženog u tu proizvodnju: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𝑃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gdje je:</a:t>
                </a:r>
              </a:p>
              <a:p>
                <a:pPr marL="0" indent="0">
                  <a:buNone/>
                </a:pPr>
                <a:r>
                  <a:rPr lang="hr-HR" sz="1800" dirty="0" smtClean="0"/>
                  <a:t>P – produktivnost rada</a:t>
                </a:r>
              </a:p>
              <a:p>
                <a:pPr marL="0" indent="0">
                  <a:buNone/>
                </a:pPr>
                <a:r>
                  <a:rPr lang="hr-HR" sz="1800" dirty="0" smtClean="0"/>
                  <a:t>Q – opseg proizvodnje</a:t>
                </a:r>
              </a:p>
              <a:p>
                <a:pPr marL="0" indent="0">
                  <a:buNone/>
                </a:pPr>
                <a:r>
                  <a:rPr lang="hr-HR" sz="1800" dirty="0" smtClean="0"/>
                  <a:t>L – živi rad uložen u proizvodnju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Mjerenjem opsega proizvodnje i rada utrošenog u tu proizvodnju utvrđuje se stupanj </a:t>
                </a:r>
                <a:r>
                  <a:rPr lang="hr-HR" sz="2000" dirty="0"/>
                  <a:t>produktivnosti</a:t>
                </a:r>
                <a:r>
                  <a:rPr lang="hr-HR" sz="2000" dirty="0" smtClean="0"/>
                  <a:t> rada. Osnovna svrha </a:t>
                </a:r>
                <a:r>
                  <a:rPr lang="hr-HR" sz="2000" dirty="0"/>
                  <a:t>produktivnosti</a:t>
                </a:r>
                <a:r>
                  <a:rPr lang="hr-HR" sz="2000" dirty="0" smtClean="0"/>
                  <a:t> rada jest u tome da se ostvari određeni opseg proizvodnje sa što manjim utroškom radne snage, te da se s određenim utroškom radne snage ostvari što veća proizvodnja.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Porastom produktivnosti rada ostvaruje se kvalitetnija proizvodnja, veći društveni proizvod i nacionalni dohodak, odnosno bruto proizvod i dohodak radne organizacije. Cijena jedinice proizvoda opada, jer se troškovi proizvodnje smanjuju.</a:t>
                </a:r>
              </a:p>
              <a:p>
                <a:pPr marL="0" indent="0">
                  <a:buNone/>
                </a:pPr>
                <a:endParaRPr lang="hr-HR" sz="2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 cstate="print"/>
                <a:stretch>
                  <a:fillRect l="-741" t="-1195" b="-836"/>
                </a:stretch>
              </a:blipFill>
            </p:spPr>
            <p:txBody>
              <a:bodyPr/>
              <a:lstStyle/>
              <a:p>
                <a:r>
                  <a:rPr lang="hr-HR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315942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715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000" dirty="0" smtClean="0"/>
                  <a:t>Produktivnost rada ima veliko značenje i u proizvodnji prometnih usluga. Zbog toga što se veliki udio stalnih troškova u cijeni prijevoza raspoređuje na veći broj jedinica prijevoza, cijena prijevoza postaje niža, a prijevoz jeftiniji.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𝐶𝑝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</a:rPr>
                        <m:t>𝑓</m:t>
                      </m:r>
                      <m:r>
                        <a:rPr lang="hr-HR" sz="2000" b="0" i="1" smtClean="0">
                          <a:latin typeface="Cambria Math"/>
                        </a:rPr>
                        <m:t>(</m:t>
                      </m:r>
                      <m:r>
                        <a:rPr lang="hr-HR" sz="2000" b="0" i="1" smtClean="0">
                          <a:latin typeface="Cambria Math"/>
                        </a:rPr>
                        <m:t>𝑃</m:t>
                      </m:r>
                      <m:r>
                        <a:rPr lang="hr-HR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1800" dirty="0" smtClean="0"/>
                  <a:t>Cp – cijena produktivnosti</a:t>
                </a:r>
              </a:p>
              <a:p>
                <a:pPr marL="0" indent="0">
                  <a:buNone/>
                </a:pPr>
                <a:r>
                  <a:rPr lang="hr-HR" sz="1800" dirty="0" smtClean="0"/>
                  <a:t>f(P) – funkcija produktivnosti</a:t>
                </a:r>
              </a:p>
              <a:p>
                <a:pPr marL="0" indent="0">
                  <a:buNone/>
                </a:pPr>
                <a:endParaRPr lang="hr-HR" sz="1000" dirty="0"/>
              </a:p>
              <a:p>
                <a:pPr marL="0" indent="0">
                  <a:buNone/>
                </a:pPr>
                <a:r>
                  <a:rPr lang="hr-HR" sz="2000" dirty="0" smtClean="0"/>
                  <a:t>To znači da je cijena prijevoza obrnuto razmjerna produktivnosti rada. Produktivnost rada u prometu izražava se odnosom obujma usluge i veličine radne snage koja ostvaruje taj obujam snage. Međutim, metode mjerenja produktivnosti u prometu time nisu definirane.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Jedinice prijevoza u prometu jesu putnički kilometri (pkm) u putničkom prometu i neto.tonski kilometri (ntkm) u robnom prometu. Te dvije jedinice prijevoza ostvaruju se u jedinstvenom procesu prijevoza, ali se kvalitativno razlikuju, jer sadržavaju različite količine uloženog živog rada. Zato se prosječna produktivnost rada putničkog i robnog prometa jedne transportne organizacije može mjeriti jedino odnosom putničkih i neto-tonskih kilometara i ukupnog broja radnih sati. </a:t>
                </a:r>
                <a:endParaRPr lang="hr-HR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715000"/>
              </a:xfrm>
              <a:blipFill rotWithShape="1">
                <a:blip r:embed="rId2" cstate="print"/>
                <a:stretch>
                  <a:fillRect l="-741" t="-534" r="-1111" b="-320"/>
                </a:stretch>
              </a:blipFill>
            </p:spPr>
            <p:txBody>
              <a:bodyPr/>
              <a:lstStyle/>
              <a:p>
                <a:r>
                  <a:rPr lang="hr-HR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66187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6248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000" dirty="0" smtClean="0"/>
                  <a:t>Prema tome, prosječna produktivnost rada u prometu može se izraziti formulom: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𝑃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𝑜𝑏𝑢𝑗𝑎𝑚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𝑢𝑠𝑙𝑢𝑔𝑎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𝑟𝑎𝑑𝑛𝑎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𝑠𝑛𝑎𝑔𝑎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𝑄𝑝𝑘𝑚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𝑄𝑛𝑡𝑘𝑚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gdje je:</a:t>
                </a:r>
              </a:p>
              <a:p>
                <a:pPr marL="0" indent="0">
                  <a:buNone/>
                </a:pPr>
                <a:r>
                  <a:rPr lang="hr-HR" sz="1800" dirty="0" smtClean="0"/>
                  <a:t>Qpkm – broj putničkih kilometara</a:t>
                </a:r>
              </a:p>
              <a:p>
                <a:pPr marL="0" indent="0">
                  <a:buNone/>
                </a:pPr>
                <a:r>
                  <a:rPr lang="hr-HR" sz="1800" dirty="0" smtClean="0"/>
                  <a:t>Qntkm – broj neto-tonskih kilometara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Zbrajanjem putničkih i neto-tonskih kilometara dobiva se ukupni obujam usluga, koji se u prometu izražava brojem reduciranih tonskih kilometara (rtkm):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𝑃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𝑄𝑟𝑡𝑘𝑚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𝑟𝑒𝑑𝑢𝑐𝑖𝑟𝑎𝑛𝑖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𝑡𝑜𝑛𝑠𝑘𝑖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𝑘𝑖𝑙𝑜𝑚𝑒𝑡𝑟𝑖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𝑟𝑎𝑑𝑛𝑎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𝑠𝑛𝑎𝑔𝑎</m:t>
                          </m:r>
                        </m:den>
                      </m:f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endParaRPr lang="hr-HR" sz="1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Međutim, ovako dobiven reducirani tonski kilometar nije jedinstveni proizvod putničkog i robnog prometa. Masa reduciranih tonskih kilometara ne može se uzeti kao masa jednog proizvoda pri mjerenju produktivnosti rada u odnosu na druge transportne organizacije. 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Mjerenje produktivnosti rada u prometu vrši se na temelju prirodnih i vrijednosnih pokazatelja (dva načina mjerenja).</a:t>
                </a:r>
                <a:endParaRPr lang="hr-HR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6248400"/>
              </a:xfrm>
              <a:blipFill rotWithShape="1">
                <a:blip r:embed="rId2" cstate="print"/>
                <a:stretch>
                  <a:fillRect l="-741" t="-488" r="-519"/>
                </a:stretch>
              </a:blipFill>
            </p:spPr>
            <p:txBody>
              <a:bodyPr/>
              <a:lstStyle/>
              <a:p>
                <a:r>
                  <a:rPr lang="hr-HR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5105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Kratka povijest pošte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000" dirty="0" smtClean="0"/>
              <a:t>Dokument o organiziranom prijenosu vijesti u Egiptu datira iz 2300. g.pr.Kr.</a:t>
            </a:r>
          </a:p>
          <a:p>
            <a:pPr>
              <a:buFontTx/>
              <a:buChar char="-"/>
            </a:pPr>
            <a:r>
              <a:rPr lang="hr-HR" sz="2000" dirty="0" smtClean="0"/>
              <a:t>U Kini je u doba dinastije Zhou (1066 . – 221. g.pr.Kr.) pošta služila isključivo za potrebe carskog dvora</a:t>
            </a:r>
          </a:p>
          <a:p>
            <a:pPr>
              <a:buFontTx/>
              <a:buChar char="-"/>
            </a:pPr>
            <a:r>
              <a:rPr lang="hr-HR" sz="2000" dirty="0" smtClean="0"/>
              <a:t>U staroj Grčkoj prijenos vijesti obavljali su kuriri (gramatofori) i brzi kuriri (hemerodromi)</a:t>
            </a:r>
          </a:p>
          <a:p>
            <a:pPr>
              <a:buFontTx/>
              <a:buChar char="-"/>
            </a:pPr>
            <a:r>
              <a:rPr lang="hr-HR" sz="2000" dirty="0" smtClean="0"/>
              <a:t>Rimljani su u I. st. uspostavili državnu prometnu organizaciju </a:t>
            </a:r>
            <a:r>
              <a:rPr lang="hr-HR" sz="2000" i="1" dirty="0" smtClean="0"/>
              <a:t>cursus publicus  (</a:t>
            </a:r>
            <a:r>
              <a:rPr lang="hr-HR" sz="2000" dirty="0" smtClean="0"/>
              <a:t>pješak je dnevno prelazio 70 km , konjanik 200 km)- za njihove potrebe izgrađena je mreža cesta s postajama.</a:t>
            </a:r>
          </a:p>
          <a:p>
            <a:pPr>
              <a:buFontTx/>
              <a:buChar char="-"/>
            </a:pPr>
            <a:r>
              <a:rPr lang="hr-HR" sz="2000" dirty="0" smtClean="0"/>
              <a:t>Snažniji razvoj pošte u Europi počeo je u XII stoljeću – formiraju se cehovske/obrtničke glasničke službe</a:t>
            </a:r>
          </a:p>
          <a:p>
            <a:pPr>
              <a:buFontTx/>
              <a:buChar char="-"/>
            </a:pPr>
            <a:r>
              <a:rPr lang="hr-HR" sz="2000" dirty="0" smtClean="0"/>
              <a:t>Od XVI st. “glasnici”su postepeno ustupali mjesto poštonošama predstavnicima ujedinjene organizacije </a:t>
            </a:r>
          </a:p>
          <a:p>
            <a:pPr>
              <a:buFontTx/>
              <a:buChar char="-"/>
            </a:pPr>
            <a:r>
              <a:rPr lang="hr-HR" sz="2000" dirty="0" smtClean="0"/>
              <a:t>God. 1505. – prijelomna u povijesti europske glasničke službe zbog pretvaranja u koncesioniranu Taxisovu poštu (obitelj Taxis )</a:t>
            </a:r>
          </a:p>
          <a:p>
            <a:pPr>
              <a:buFontTx/>
              <a:buChar char="-"/>
            </a:pPr>
            <a:endParaRPr lang="hr-HR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"/>
                <a:ext cx="8229600" cy="6629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000" dirty="0" smtClean="0"/>
                  <a:t>Budući da su putnički i neto-tonski kilometri dvije različite usluge – jer sadržavaju različite količine utrošenog živog rada – jedinstveni proizvod može se dobiti svođenjem tih usluga na izabranu jedinicu mjere. To se može postići svođenjem putničkih i neto-tonskih kilometara na jedan ekvivalentan odnos. Taj se odnos utvđuje koeficijentom koji sadržava (pokazuje) troškove, tehnička svojstva, iskorištenost kapaciteta, normirane količine živog rada, odnosno radnog vremena za proizvodnju jednog neto-tonskog i jednog putničkog kilometra. 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Ako se za primjer uzme da je količina normiranog rada za proizvodnju jednog putničkog kilometra za 30% manja od količine normiranog rada za proizvodnju jednog neto-tonskog kilometra (1 ntkm:pkm=0,70); koeficijent za svođenje putičkih kilometara iznosit će 0,70. Na ovaj se način mjerenje produktivnosti rada u prometu vrši pomoću prirodnih pokazatelja, a opseg usluga izražen u reduciranim tonskim kilometrima jest zajednički izraz proizvodnje.</a:t>
                </a:r>
              </a:p>
              <a:p>
                <a:pPr marL="0" indent="0">
                  <a:buNone/>
                </a:pPr>
                <a:endParaRPr lang="hr-HR" sz="1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𝑃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sz="2000" b="0" i="1" smtClean="0">
                                  <a:latin typeface="Cambria Math"/>
                                </a:rPr>
                                <m:t>𝑄𝑛𝑡𝑘𝑚</m:t>
                              </m:r>
                              <m:r>
                                <a:rPr lang="hr-HR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hr-HR" sz="2000" b="0" i="1" smtClean="0">
                                  <a:latin typeface="Cambria Math"/>
                                </a:rPr>
                                <m:t>𝑄𝑝𝑘𝑚</m:t>
                              </m:r>
                            </m:e>
                          </m:d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gdje je:</a:t>
                </a:r>
              </a:p>
              <a:p>
                <a:pPr marL="0" indent="0">
                  <a:buNone/>
                </a:pPr>
                <a:r>
                  <a:rPr lang="hr-HR" sz="1800" dirty="0" smtClean="0"/>
                  <a:t>P – proizvodnost rada izražena u prirodnim pokazateljima</a:t>
                </a:r>
              </a:p>
              <a:p>
                <a:pPr marL="0" indent="0">
                  <a:buNone/>
                </a:pPr>
                <a:r>
                  <a:rPr lang="hr-HR" sz="1800" dirty="0" smtClean="0"/>
                  <a:t>X – ponderirani koeficijent (0,70)</a:t>
                </a:r>
              </a:p>
              <a:p>
                <a:pPr marL="0" indent="0">
                  <a:buNone/>
                </a:pPr>
                <a:r>
                  <a:rPr lang="hr-HR" sz="1800" dirty="0" smtClean="0"/>
                  <a:t>L – broj radnika (sati)</a:t>
                </a:r>
                <a:endParaRPr lang="hr-HR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"/>
                <a:ext cx="8229600" cy="6629400"/>
              </a:xfrm>
              <a:blipFill rotWithShape="1">
                <a:blip r:embed="rId2" cstate="print"/>
                <a:stretch>
                  <a:fillRect l="-741" t="-460" r="-1111" b="-184"/>
                </a:stretch>
              </a:blipFill>
            </p:spPr>
            <p:txBody>
              <a:bodyPr/>
              <a:lstStyle/>
              <a:p>
                <a:r>
                  <a:rPr lang="hr-HR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829639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943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000" dirty="0" smtClean="0"/>
                  <a:t>Kada se utvrdi broj radnika, odnosno broj radnih sati utrošenih u putničkom ili robnom prometu, prosječna produktivnost može se mjeriti:</a:t>
                </a:r>
              </a:p>
              <a:p>
                <a:pPr marL="0" indent="0">
                  <a:buNone/>
                </a:pPr>
                <a:endParaRPr lang="hr-HR" sz="1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𝑃𝑝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𝑄𝑝𝑘𝑚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𝐿𝑝</m:t>
                          </m:r>
                        </m:den>
                      </m:f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𝑃𝑟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𝑄𝑛𝑡𝑘𝑚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𝐿𝑟</m:t>
                          </m:r>
                        </m:den>
                      </m:f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gdje je:</a:t>
                </a:r>
              </a:p>
              <a:p>
                <a:pPr marL="0" indent="0">
                  <a:buNone/>
                </a:pPr>
                <a:r>
                  <a:rPr lang="hr-HR" sz="1800" dirty="0" smtClean="0"/>
                  <a:t>Pp – prosječna produktivnost (poduzeća) u putničkom prometu</a:t>
                </a:r>
              </a:p>
              <a:p>
                <a:pPr marL="0" indent="0">
                  <a:buNone/>
                </a:pPr>
                <a:r>
                  <a:rPr lang="hr-HR" sz="1800" dirty="0" smtClean="0"/>
                  <a:t>Pr </a:t>
                </a:r>
                <a:r>
                  <a:rPr lang="hr-HR" sz="1800" dirty="0"/>
                  <a:t>– prosječna produktivnost (poduzeća) u </a:t>
                </a:r>
                <a:r>
                  <a:rPr lang="hr-HR" sz="1800" dirty="0" smtClean="0"/>
                  <a:t>robnom prometu</a:t>
                </a:r>
              </a:p>
              <a:p>
                <a:pPr marL="0" indent="0">
                  <a:buNone/>
                </a:pPr>
                <a:r>
                  <a:rPr lang="hr-HR" sz="1800" dirty="0" smtClean="0"/>
                  <a:t>Lp – radna snaga putničkog prometa</a:t>
                </a:r>
              </a:p>
              <a:p>
                <a:pPr marL="0" indent="0">
                  <a:buNone/>
                </a:pPr>
                <a:r>
                  <a:rPr lang="hr-HR" sz="1800" dirty="0" smtClean="0"/>
                  <a:t>Lr </a:t>
                </a:r>
                <a:r>
                  <a:rPr lang="hr-HR" sz="1800" dirty="0"/>
                  <a:t>– radna snaga </a:t>
                </a:r>
                <a:r>
                  <a:rPr lang="hr-HR" sz="1800" dirty="0" smtClean="0"/>
                  <a:t>robnog prometa</a:t>
                </a:r>
              </a:p>
              <a:p>
                <a:pPr marL="0" indent="0">
                  <a:buNone/>
                </a:pPr>
                <a:r>
                  <a:rPr lang="hr-HR" sz="1800" dirty="0" smtClean="0"/>
                  <a:t>Qpkm – broj putničkih kilometara</a:t>
                </a:r>
              </a:p>
              <a:p>
                <a:pPr marL="0" indent="0">
                  <a:buNone/>
                </a:pPr>
                <a:r>
                  <a:rPr lang="hr-HR" sz="1800" dirty="0" smtClean="0"/>
                  <a:t>Qntkm </a:t>
                </a:r>
                <a:r>
                  <a:rPr lang="hr-HR" sz="1800" dirty="0"/>
                  <a:t>– broj </a:t>
                </a:r>
                <a:r>
                  <a:rPr lang="hr-HR" sz="1800" dirty="0" smtClean="0"/>
                  <a:t>neto-tonskih kilometara</a:t>
                </a:r>
              </a:p>
              <a:p>
                <a:pPr marL="0" indent="0">
                  <a:buNone/>
                </a:pPr>
                <a:endParaRPr lang="hr-HR" sz="1000" dirty="0"/>
              </a:p>
              <a:p>
                <a:pPr marL="0" indent="0">
                  <a:buNone/>
                </a:pPr>
                <a:r>
                  <a:rPr lang="hr-HR" sz="2000" dirty="0" smtClean="0"/>
                  <a:t>Prosječna produktivnost putničkog i robnog prometa utvrđuje se aritmetičkom sredinom i geometrijskom sredinom: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𝑃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𝑃𝑝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𝑃𝑟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, </m:t>
                      </m:r>
                      <m:r>
                        <a:rPr lang="hr-HR" sz="2000" b="0" i="1" smtClean="0">
                          <a:latin typeface="Cambria Math"/>
                        </a:rPr>
                        <m:t>𝑖</m:t>
                      </m:r>
                      <m:r>
                        <a:rPr lang="hr-HR" sz="2000" b="0" i="1" smtClean="0">
                          <a:latin typeface="Cambria Math"/>
                        </a:rPr>
                        <m:t>   </m:t>
                      </m:r>
                      <m:r>
                        <a:rPr lang="hr-HR" sz="2000" b="0" i="1" smtClean="0">
                          <a:latin typeface="Cambria Math"/>
                        </a:rPr>
                        <m:t>𝑃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𝑃𝑝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𝑃𝑟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r-HR" sz="2000" dirty="0"/>
              </a:p>
              <a:p>
                <a:pPr marL="0" indent="0">
                  <a:buNone/>
                </a:pPr>
                <a:endParaRPr lang="hr-HR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943600"/>
              </a:xfrm>
              <a:blipFill rotWithShape="1">
                <a:blip r:embed="rId2" cstate="print"/>
                <a:stretch>
                  <a:fillRect l="-741" t="-513" r="-963"/>
                </a:stretch>
              </a:blipFill>
            </p:spPr>
            <p:txBody>
              <a:bodyPr/>
              <a:lstStyle/>
              <a:p>
                <a:r>
                  <a:rPr lang="hr-HR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633449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791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000" dirty="0" smtClean="0"/>
                  <a:t>Produktivnost rada u prometu može se mjeriti i vrijednosnim pokazateljima. Kao osnove za mjerenje produktivnosti rada uzimaju se različite kategorije novčanih izraza opsega proizvodnje, primjerice ostvarenim dohotkom (I), ukupnim prihodom (II) i cijenom prijevoza (III) (Kolarić, 15:313:319).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Produktivnost rada zasnovana na tim osnovama može se utvrditi po formulama: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𝑃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𝑜𝑠𝑡𝑣𝑎𝑟𝑒𝑛𝑖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𝑑𝑜h𝑜𝑑𝑎𝑘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𝑟𝑎𝑑𝑛𝑎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𝑛𝑎𝑔𝑎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        (</m:t>
                      </m:r>
                      <m:r>
                        <a:rPr lang="hr-HR" sz="2000" b="0" i="1" smtClean="0">
                          <a:latin typeface="Cambria Math"/>
                        </a:rPr>
                        <m:t>𝐼</m:t>
                      </m:r>
                      <m:r>
                        <a:rPr lang="hr-HR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>
                          <a:latin typeface="Cambria Math"/>
                        </a:rPr>
                        <m:t>𝑃</m:t>
                      </m:r>
                      <m:r>
                        <a:rPr lang="hr-HR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hr-HR" sz="2000" i="1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hr-HR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𝑢𝑘𝑢𝑝𝑛𝑖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𝑝𝑟𝑖h𝑜𝑑</m:t>
                          </m:r>
                        </m:num>
                        <m:den>
                          <m:r>
                            <a:rPr lang="hr-HR" sz="2000" i="1">
                              <a:latin typeface="Cambria Math"/>
                            </a:rPr>
                            <m:t>𝑟𝑎𝑑𝑛𝑎</m:t>
                          </m:r>
                          <m:r>
                            <a:rPr lang="hr-HR" sz="2000" i="1">
                              <a:latin typeface="Cambria Math"/>
                            </a:rPr>
                            <m:t> </m:t>
                          </m:r>
                          <m:r>
                            <a:rPr lang="hr-HR" sz="2000" i="1">
                              <a:latin typeface="Cambria Math"/>
                            </a:rPr>
                            <m:t>𝑛𝑎𝑔𝑎</m:t>
                          </m:r>
                        </m:den>
                      </m:f>
                      <m:r>
                        <a:rPr lang="hr-HR" sz="2000" i="1">
                          <a:latin typeface="Cambria Math"/>
                        </a:rPr>
                        <m:t>        (</m:t>
                      </m:r>
                      <m:r>
                        <a:rPr lang="hr-HR" sz="2000" i="1">
                          <a:latin typeface="Cambria Math"/>
                        </a:rPr>
                        <m:t>𝐼𝐼</m:t>
                      </m:r>
                      <m:r>
                        <a:rPr lang="hr-HR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>
                          <a:latin typeface="Cambria Math"/>
                        </a:rPr>
                        <m:t>𝑃</m:t>
                      </m:r>
                      <m:r>
                        <a:rPr lang="hr-HR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hr-HR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sz="2000" b="0" i="1" smtClean="0">
                                  <a:latin typeface="Cambria Math"/>
                                </a:rPr>
                                <m:t>𝑄𝑝𝑘𝑚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𝐶𝑝𝑘𝑚</m:t>
                              </m:r>
                            </m:e>
                          </m:d>
                          <m:r>
                            <a:rPr lang="hr-HR" sz="2000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sz="2000" b="0" i="1" smtClean="0">
                                  <a:latin typeface="Cambria Math"/>
                                </a:rPr>
                                <m:t>𝑄𝑛𝑡𝑘𝑚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𝐶𝑛𝑡𝑘𝑚</m:t>
                              </m:r>
                            </m:e>
                          </m:d>
                        </m:num>
                        <m:den>
                          <m:r>
                            <a:rPr lang="hr-HR" sz="2000" i="1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hr-HR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𝑐𝑖𝑗𝑒𝑛𝑎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𝑝𝑟𝑖𝑗𝑒𝑣𝑜𝑧𝑎</m:t>
                          </m:r>
                        </m:num>
                        <m:den>
                          <m:r>
                            <a:rPr lang="hr-HR" sz="2000" i="1">
                              <a:latin typeface="Cambria Math"/>
                            </a:rPr>
                            <m:t>𝑟𝑎𝑑𝑛𝑎</m:t>
                          </m:r>
                          <m:r>
                            <a:rPr lang="hr-HR" sz="2000" i="1">
                              <a:latin typeface="Cambria Math"/>
                            </a:rPr>
                            <m:t> </m:t>
                          </m:r>
                          <m:r>
                            <a:rPr lang="hr-HR" sz="2000" i="1">
                              <a:latin typeface="Cambria Math"/>
                            </a:rPr>
                            <m:t>𝑛𝑎𝑔𝑎</m:t>
                          </m:r>
                        </m:den>
                      </m:f>
                      <m:r>
                        <a:rPr lang="hr-HR" sz="2000" i="1">
                          <a:latin typeface="Cambria Math"/>
                        </a:rPr>
                        <m:t>        (</m:t>
                      </m:r>
                      <m:r>
                        <a:rPr lang="hr-HR" sz="2000" b="0" i="1" smtClean="0">
                          <a:latin typeface="Cambria Math"/>
                        </a:rPr>
                        <m:t>𝐼𝐼</m:t>
                      </m:r>
                      <m:r>
                        <a:rPr lang="hr-HR" sz="2000" i="1">
                          <a:latin typeface="Cambria Math"/>
                        </a:rPr>
                        <m:t>𝐼</m:t>
                      </m:r>
                      <m:r>
                        <a:rPr lang="hr-HR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gdje je:</a:t>
                </a:r>
              </a:p>
              <a:p>
                <a:pPr marL="0" indent="0">
                  <a:buNone/>
                </a:pPr>
                <a:r>
                  <a:rPr lang="hr-HR" sz="1800" dirty="0"/>
                  <a:t>Qpkm – broj putničkih kilometara</a:t>
                </a:r>
              </a:p>
              <a:p>
                <a:pPr marL="0" indent="0">
                  <a:buNone/>
                </a:pPr>
                <a:r>
                  <a:rPr lang="hr-HR" sz="1800" dirty="0"/>
                  <a:t>Qntkm – broj neto-tonskih </a:t>
                </a:r>
                <a:r>
                  <a:rPr lang="hr-HR" sz="1800" dirty="0" smtClean="0"/>
                  <a:t>kilometara</a:t>
                </a:r>
              </a:p>
              <a:p>
                <a:pPr marL="0" indent="0">
                  <a:buNone/>
                </a:pPr>
                <a:r>
                  <a:rPr lang="hr-HR" sz="1800" dirty="0" smtClean="0"/>
                  <a:t>Cpkm </a:t>
                </a:r>
                <a:r>
                  <a:rPr lang="hr-HR" sz="1800" dirty="0"/>
                  <a:t>– </a:t>
                </a:r>
                <a:r>
                  <a:rPr lang="hr-HR" sz="1800" dirty="0" smtClean="0"/>
                  <a:t>cijena putničkog kilometra</a:t>
                </a:r>
                <a:endParaRPr lang="hr-HR" sz="1800" dirty="0"/>
              </a:p>
              <a:p>
                <a:pPr marL="0" indent="0">
                  <a:buNone/>
                </a:pPr>
                <a:r>
                  <a:rPr lang="hr-HR" sz="1800" dirty="0" smtClean="0"/>
                  <a:t>Cntkm </a:t>
                </a:r>
                <a:r>
                  <a:rPr lang="hr-HR" sz="1800" dirty="0"/>
                  <a:t>– </a:t>
                </a:r>
                <a:r>
                  <a:rPr lang="hr-HR" sz="1800" dirty="0" smtClean="0"/>
                  <a:t>cijena neto-tonskog kilometra</a:t>
                </a:r>
                <a:endParaRPr lang="hr-HR" sz="1800" dirty="0"/>
              </a:p>
              <a:p>
                <a:pPr marL="0" indent="0">
                  <a:buNone/>
                </a:pPr>
                <a:endParaRPr lang="hr-HR" sz="2000" dirty="0"/>
              </a:p>
              <a:p>
                <a:pPr marL="0" indent="0">
                  <a:buNone/>
                </a:pPr>
                <a:endParaRPr lang="hr-HR" sz="2000" dirty="0"/>
              </a:p>
              <a:p>
                <a:pPr marL="0" indent="0">
                  <a:buNone/>
                </a:pPr>
                <a:endParaRPr lang="hr-HR" sz="2000" dirty="0"/>
              </a:p>
              <a:p>
                <a:pPr marL="0" indent="0">
                  <a:buNone/>
                </a:pPr>
                <a:endParaRPr lang="hr-HR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791200"/>
              </a:xfrm>
              <a:blipFill rotWithShape="1">
                <a:blip r:embed="rId2" cstate="print"/>
                <a:stretch>
                  <a:fillRect l="-741" t="-526"/>
                </a:stretch>
              </a:blipFill>
            </p:spPr>
            <p:txBody>
              <a:bodyPr/>
              <a:lstStyle/>
              <a:p>
                <a:r>
                  <a:rPr lang="hr-HR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421956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smtClean="0">
                <a:solidFill>
                  <a:srgbClr val="FF0000"/>
                </a:solidFill>
              </a:rPr>
              <a:t>- </a:t>
            </a:r>
            <a:r>
              <a:rPr lang="hr-HR" sz="2000" b="1" dirty="0" smtClean="0">
                <a:solidFill>
                  <a:srgbClr val="FF0000"/>
                </a:solidFill>
              </a:rPr>
              <a:t>Svrha ekonomičnosti proizvodnje prometnih usluga je da se određenim elementima ostvari što veći obujam prometnih usluga – putničkih i neto-tonskih kilometara, a time i što veću prihod, uz što niže troškove proizvodnje</a:t>
            </a:r>
            <a:r>
              <a:rPr lang="hr-HR" sz="2000" dirty="0" smtClean="0"/>
              <a:t>. </a:t>
            </a:r>
            <a:br>
              <a:rPr lang="hr-HR" sz="2000" dirty="0" smtClean="0"/>
            </a:br>
            <a:r>
              <a:rPr lang="hr-HR" sz="2000" dirty="0" smtClean="0"/>
              <a:t>- Elementi prozvodnje usluge su: - </a:t>
            </a:r>
            <a:r>
              <a:rPr lang="hr-HR" sz="2000" b="1" dirty="0" smtClean="0">
                <a:solidFill>
                  <a:srgbClr val="FF0000"/>
                </a:solidFill>
              </a:rPr>
              <a:t>sredstva za rad (transportna i ostala sredstva), predmet rada, pogonsko gorivo i ostali reprodukcijski materijal, radna snaga te usluge drugih.</a:t>
            </a:r>
          </a:p>
          <a:p>
            <a:pPr marL="0" indent="0">
              <a:buNone/>
            </a:pPr>
            <a:r>
              <a:rPr lang="hr-HR" sz="2000" dirty="0" smtClean="0"/>
              <a:t>- Produktivnost rada u prometu ima veliki utjecaj na ekonomičnost prijevoza. </a:t>
            </a:r>
            <a:br>
              <a:rPr lang="hr-HR" sz="2000" dirty="0" smtClean="0"/>
            </a:br>
            <a:r>
              <a:rPr lang="hr-HR" sz="2000" dirty="0" smtClean="0"/>
              <a:t>-   </a:t>
            </a:r>
            <a:r>
              <a:rPr lang="hr-HR" sz="2000" b="1" dirty="0" smtClean="0">
                <a:solidFill>
                  <a:srgbClr val="FF0000"/>
                </a:solidFill>
              </a:rPr>
              <a:t>Što je veća produktivnost rada, veći je i opseg usluga, veći su i prihodi, i obratno. </a:t>
            </a:r>
          </a:p>
          <a:p>
            <a:pPr marL="0" indent="0">
              <a:buNone/>
            </a:pPr>
            <a:r>
              <a:rPr lang="hr-HR" sz="2000" dirty="0" smtClean="0"/>
              <a:t>- Elementi ekonomičnosti na poseban način djeluju u svim područjima procesa proizvodnje prometne usluge</a:t>
            </a:r>
            <a:r>
              <a:rPr lang="hr-HR" sz="2000" b="1" dirty="0" smtClean="0"/>
              <a:t>. </a:t>
            </a:r>
            <a:r>
              <a:rPr lang="hr-HR" sz="2000" b="1" dirty="0" smtClean="0">
                <a:solidFill>
                  <a:srgbClr val="FF0000"/>
                </a:solidFill>
              </a:rPr>
              <a:t>Zato se mjerenja ekonomičnosti proizvodnje usluga mogu vršiti unutar jedne transportne organizacije, u okviru nižih organizacijskih jedinica, na pojedinim relacijama, i u pojedinim procesima rada.</a:t>
            </a:r>
          </a:p>
          <a:p>
            <a:pPr marL="0" indent="0">
              <a:buNone/>
            </a:pPr>
            <a:r>
              <a:rPr lang="hr-HR" sz="2000" dirty="0" smtClean="0"/>
              <a:t>- </a:t>
            </a:r>
            <a:r>
              <a:rPr lang="hr-HR" sz="2000" b="1" dirty="0" smtClean="0"/>
              <a:t>Mjerenje </a:t>
            </a:r>
            <a:r>
              <a:rPr lang="hr-HR" sz="2000" b="1" dirty="0" smtClean="0">
                <a:solidFill>
                  <a:srgbClr val="FF0000"/>
                </a:solidFill>
              </a:rPr>
              <a:t>ekonomičnosti proizvodnje prometnih usluga može se vršiti (I) prirodnim jedinicama neto-rada, (II) prirodnim jedinicama bruto-rada i (III) vrijednosnim jedinicama bruto-rada.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106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hr-HR" sz="3200" dirty="0" smtClean="0"/>
              <a:t>  </a:t>
            </a:r>
            <a:r>
              <a:rPr lang="hr-HR" sz="3200" b="1" dirty="0" smtClean="0"/>
              <a:t>EKONOMIČNOST PROIZVODNJE PROMETNIH USLUGA</a:t>
            </a:r>
            <a:endParaRPr lang="hr-HR" sz="3200" b="1" dirty="0"/>
          </a:p>
        </p:txBody>
      </p:sp>
    </p:spTree>
    <p:extLst>
      <p:ext uri="{BB962C8B-B14F-4D97-AF65-F5344CB8AC3E}">
        <p14:creationId xmlns="" xmlns:p14="http://schemas.microsoft.com/office/powerpoint/2010/main" val="3637469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14400"/>
                <a:ext cx="8229600" cy="58213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r-HR" sz="2000" dirty="0" smtClean="0"/>
                  <a:t>Mjerenje prirodnim jedinicama zasniva se na iskazivanju proizvodnje i utrošenih elemenata za proizvodnju prirodnim veličinama ili jedinicama mjere. Taj način mjerenja ekonomičnosti nailazi na teškoće zbog toga što su utrošci elemenata procesa proizvodnje sredstava rada, predmeta rada i radne snage nejednaki, pa se ne mogu zbrojiti.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(I) Ekonomičnost mjerenja prirodnim jedinicama neto-rada može se izraziti odnosom reduciranih tonskih kilometara i ukupnom masom troškova:</a:t>
                </a:r>
              </a:p>
              <a:p>
                <a:pPr marL="0" indent="0">
                  <a:buNone/>
                </a:pPr>
                <a:endParaRPr lang="hr-HR" sz="1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𝐸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𝑄𝑛𝑡𝑘𝑚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𝑄𝑝𝑘𝑚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𝑄𝑟𝑡𝑘𝑚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𝑟𝑒𝑑𝑢𝑐𝑖𝑟𝑎𝑛𝑖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𝑡𝑜𝑛𝑠𝑘𝑖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𝑘𝑖𝑙𝑜𝑚𝑒𝑡𝑟𝑖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𝑢𝑘𝑢𝑝𝑛𝑎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𝑚𝑎𝑠𝑎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𝑡𝑟𝑜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š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𝑘𝑜𝑣𝑎</m:t>
                          </m:r>
                        </m:den>
                      </m:f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gdje je E – ekonomičnost proizvodnje prometnih usluga</a:t>
                </a:r>
              </a:p>
              <a:p>
                <a:pPr marL="0" indent="0">
                  <a:buNone/>
                </a:pPr>
                <a:endParaRPr lang="hr-HR" sz="2000" dirty="0"/>
              </a:p>
              <a:p>
                <a:pPr marL="0" indent="0">
                  <a:buNone/>
                </a:pPr>
                <a:r>
                  <a:rPr lang="hr-HR" sz="2000" dirty="0" smtClean="0"/>
                  <a:t>Ukupna masa troškova (T) sastoji se iz: troškova radne snage (L), materijalnih troškova (M) i troškova sredstava za rad (S) [T=L+M+S]</a:t>
                </a:r>
              </a:p>
              <a:p>
                <a:pPr marL="0" indent="0">
                  <a:buNone/>
                </a:pPr>
                <a:endParaRPr lang="hr-HR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𝐸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𝑄𝑟𝑡𝑘𝑚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na ovaj način utvrđena ekonomičnost može se uspoređivati s drugim transportnim organizacijama ili s istom organizacijom u različitom razdoblju.</a:t>
                </a:r>
              </a:p>
              <a:p>
                <a:pPr marL="0" indent="0">
                  <a:buNone/>
                </a:pPr>
                <a:endParaRPr lang="hr-HR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14400"/>
                <a:ext cx="8229600" cy="5821363"/>
              </a:xfrm>
              <a:blipFill rotWithShape="1">
                <a:blip r:embed="rId2" cstate="print"/>
                <a:stretch>
                  <a:fillRect l="-815" t="-1047" r="-519"/>
                </a:stretch>
              </a:blipFill>
            </p:spPr>
            <p:txBody>
              <a:bodyPr/>
              <a:lstStyle/>
              <a:p>
                <a:r>
                  <a:rPr lang="hr-HR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41685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63246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r-HR" sz="2000" dirty="0" smtClean="0"/>
                  <a:t>(II) Ekonomičnost mjerenja prirodnim jedinicama bruto-rada može se izraziti sljedećim odnosom: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𝐸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𝑄𝑏𝑟𝑡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𝑘𝑚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hr-HR" sz="2000" b="0" dirty="0" smtClean="0"/>
              </a:p>
              <a:p>
                <a:pPr marL="0" indent="0">
                  <a:buNone/>
                </a:pPr>
                <a:r>
                  <a:rPr lang="hr-HR" sz="1800" dirty="0" err="1" smtClean="0"/>
                  <a:t>Qbrt</a:t>
                </a:r>
                <a:r>
                  <a:rPr lang="hr-HR" sz="1800" dirty="0" smtClean="0"/>
                  <a:t> km – broj bruto tonskih kilometara (zbroj tara-tonskih i neto-tonskih kilometara)</a:t>
                </a:r>
              </a:p>
              <a:p>
                <a:pPr marL="0" indent="0">
                  <a:buNone/>
                </a:pPr>
                <a:endParaRPr lang="hr-HR" sz="1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Usporedbom koeficijenta ekonomičnosti neto- i bruto-rada moguće je ustanoviti faktore koji utječu na povećanje ekonomičnosti (Kolarić, 15:340-342).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(III) Ekonomičnost mjerena vrijednosnim jedinicama bruto-rada može se izraziti odnosom ukupnog prihoda ili cijene prijevoza i ukupnom masom troškova: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𝐸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𝑢𝑘𝑢𝑝𝑛𝑖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𝑝𝑟𝑖h𝑜𝑑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𝑢𝑘𝑢𝑝𝑛𝑖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𝑡𝑟𝑜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š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𝑘𝑜𝑣𝑖</m:t>
                          </m:r>
                        </m:den>
                      </m:f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𝐸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sz="2000" b="0" i="1" smtClean="0">
                                  <a:latin typeface="Cambria Math"/>
                                </a:rPr>
                                <m:t>𝑄𝑛𝑡𝑘𝑚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𝐶𝑛𝑡𝑘𝑚</m:t>
                              </m:r>
                            </m:e>
                          </m:d>
                          <m:r>
                            <a:rPr lang="hr-HR" sz="2000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sz="2000" b="0" i="1" smtClean="0">
                                  <a:latin typeface="Cambria Math"/>
                                </a:rPr>
                                <m:t>𝑄𝑝𝑘𝑚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𝐶𝑝𝑘𝑚</m:t>
                              </m:r>
                            </m:e>
                          </m:d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𝑐𝑖𝑗𝑒𝑛𝑎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𝑝𝑟𝑖𝑗𝑒𝑣𝑜𝑧𝑎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𝑢𝑘𝑢𝑝𝑛𝑖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𝑡𝑟𝑜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š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𝑘𝑜𝑣𝑖</m:t>
                          </m:r>
                        </m:den>
                      </m:f>
                    </m:oMath>
                  </m:oMathPara>
                </a14:m>
                <a:endParaRPr lang="hr-HR" sz="2000" b="0" dirty="0" smtClean="0"/>
              </a:p>
              <a:p>
                <a:pPr marL="0" indent="0">
                  <a:buNone/>
                </a:pPr>
                <a:r>
                  <a:rPr lang="hr-HR" sz="1800" dirty="0" err="1" smtClean="0"/>
                  <a:t>Qntkm</a:t>
                </a:r>
                <a:r>
                  <a:rPr lang="hr-HR" sz="1800" dirty="0" smtClean="0"/>
                  <a:t> – broj neto tonskih kilometara</a:t>
                </a:r>
              </a:p>
              <a:p>
                <a:pPr marL="0" indent="0">
                  <a:buNone/>
                </a:pPr>
                <a:r>
                  <a:rPr lang="hr-HR" sz="1800" dirty="0" err="1" smtClean="0"/>
                  <a:t>Cntkm</a:t>
                </a:r>
                <a:r>
                  <a:rPr lang="hr-HR" sz="1800" dirty="0" smtClean="0"/>
                  <a:t> – cijena neto tonskog kilometra</a:t>
                </a:r>
              </a:p>
              <a:p>
                <a:pPr marL="0" indent="0">
                  <a:buNone/>
                </a:pPr>
                <a:r>
                  <a:rPr lang="hr-HR" sz="1800" dirty="0" err="1" smtClean="0"/>
                  <a:t>Qpkm</a:t>
                </a:r>
                <a:r>
                  <a:rPr lang="hr-HR" sz="1800" dirty="0" smtClean="0"/>
                  <a:t> – broj putničkih kilometara</a:t>
                </a:r>
              </a:p>
              <a:p>
                <a:pPr marL="0" indent="0">
                  <a:buNone/>
                </a:pPr>
                <a:r>
                  <a:rPr lang="hr-HR" sz="1800" dirty="0" err="1" smtClean="0"/>
                  <a:t>Cpkm</a:t>
                </a:r>
                <a:r>
                  <a:rPr lang="hr-HR" sz="1800" dirty="0" smtClean="0"/>
                  <a:t> – cijena putničkog kilometra</a:t>
                </a:r>
              </a:p>
              <a:p>
                <a:pPr marL="0" indent="0">
                  <a:buNone/>
                </a:pPr>
                <a:endParaRPr lang="hr-HR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6324600"/>
              </a:xfrm>
              <a:blipFill rotWithShape="1">
                <a:blip r:embed="rId2" cstate="print"/>
                <a:stretch>
                  <a:fillRect l="-741" t="-963"/>
                </a:stretch>
              </a:blipFill>
            </p:spPr>
            <p:txBody>
              <a:bodyPr/>
              <a:lstStyle/>
              <a:p>
                <a:r>
                  <a:rPr lang="hr-HR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909980" y="6191464"/>
            <a:ext cx="5203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tara-tonski km= tara-tone transportnog sredstva x prijeđeni put u km</a:t>
            </a:r>
          </a:p>
          <a:p>
            <a:r>
              <a:rPr lang="hr-HR" sz="1400" dirty="0" smtClean="0"/>
              <a:t>bruto-tonski km= masa transportnog sredstva x prijeđeni put u km</a:t>
            </a:r>
            <a:endParaRPr lang="hr-HR" sz="1400" dirty="0"/>
          </a:p>
        </p:txBody>
      </p:sp>
    </p:spTree>
    <p:extLst>
      <p:ext uri="{BB962C8B-B14F-4D97-AF65-F5344CB8AC3E}">
        <p14:creationId xmlns="" xmlns:p14="http://schemas.microsoft.com/office/powerpoint/2010/main" val="2630347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66800"/>
                <a:ext cx="8534400" cy="5715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r-HR" sz="2000" dirty="0" smtClean="0"/>
                  <a:t>Premještanjem robe i putnika s jednog mjesta na drugo promet vrši određenu društvenu funkciju i udovoljava društvenim potrebama za prijevozom. Tim procesom rada promet proizvodi prometne usluge.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Svaka radna organizacija ostvaruje svoj cilj time da proizvodnjom upotrebnih vrijednosti, odnosno usluga postigne što veći dohodak, materijalnu osnovu za proširenu reprodukciju i porast osobne i zajedničke potrošnje.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Rentabilnom se smatra ona transportna organizacija koja realizacijom svojih usluga može nadoknaditi sve vrijednosti u proizvodnji utrošenih sredstava, podmiriti sve obveze prema društvenoj zajednici i ostvariti potreban dohodak za osobne dohotke i za svoje fondove. Rentabilnija je ona radna organizacija koja po jedinici vrijednosti uloženih sredstava za proizvodnju ostvaruje veći dohodak.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Rentabilnost (R) se izražava odnosom ostvarenog dohotka i vrijednošću angažiranih sredstava za proizvodnju: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𝑅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𝑜𝑠𝑡𝑣𝑎𝑟𝑒𝑛𝑖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𝑑𝑜h𝑜𝑑𝑎𝑘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𝑎𝑛𝑔𝑎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ž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𝑖𝑟𝑎𝑛𝑎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𝑠𝑟𝑒𝑑𝑠𝑡𝑣𝑎</m:t>
                          </m:r>
                        </m:den>
                      </m:f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Tim se izrazom izražava vrijednost ostvarenog dohotka po jedinici vrijednosti angažiranih sredstava (Kolarić, 15:353-354). Svrha mjerenja rentabilnosti u jednoj transportnoj organizaciji jest utvrditi stupanj i granicu rentabilnosti te poduzimati odgovarajuće mjere za njezino povećanje.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6800"/>
                <a:ext cx="8534400" cy="5715000"/>
              </a:xfrm>
              <a:blipFill rotWithShape="1">
                <a:blip r:embed="rId2" cstate="print"/>
                <a:stretch>
                  <a:fillRect l="-786" t="-1066" r="-929" b="-426"/>
                </a:stretch>
              </a:blipFill>
            </p:spPr>
            <p:txBody>
              <a:bodyPr/>
              <a:lstStyle/>
              <a:p>
                <a:r>
                  <a:rPr lang="hr-HR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392" y="304800"/>
            <a:ext cx="82296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hr-HR" sz="3200" dirty="0" smtClean="0"/>
              <a:t>          </a:t>
            </a:r>
            <a:r>
              <a:rPr lang="hr-HR" sz="3200" b="1" dirty="0" smtClean="0"/>
              <a:t>RENTABILNOST PRIJEVOZA</a:t>
            </a:r>
            <a:endParaRPr lang="hr-HR" sz="3200" b="1" dirty="0"/>
          </a:p>
        </p:txBody>
      </p:sp>
    </p:spTree>
    <p:extLst>
      <p:ext uri="{BB962C8B-B14F-4D97-AF65-F5344CB8AC3E}">
        <p14:creationId xmlns="" xmlns:p14="http://schemas.microsoft.com/office/powerpoint/2010/main" val="1143447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ITS- Inteligentni transportni sustavi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400" b="1" dirty="0" smtClean="0"/>
              <a:t>ITS – </a:t>
            </a:r>
            <a:r>
              <a:rPr lang="hr-HR" sz="2400" dirty="0" smtClean="0"/>
              <a:t>upravljačka i informacijsko-komunikacijska nadogradnja prometnog/transportnog sustava s ciljem postizanja veće propusnosti, ekonomičnosti,sigurnosti, zaštićenosti , ekološke prihvatljivosti, proizvodnosti,…Istovremenim prikupljanjem i obradom podataka te umreženom distribucijom informacija postiže se smanjenje zagušenja, čekanja, prometnih nesreća, ekoloških onečišćenja, …itd.</a:t>
            </a:r>
          </a:p>
          <a:p>
            <a:pPr>
              <a:buNone/>
            </a:pPr>
            <a:r>
              <a:rPr lang="hr-HR" sz="2400" dirty="0" smtClean="0"/>
              <a:t>Atribut </a:t>
            </a:r>
            <a:r>
              <a:rPr lang="hr-HR" sz="2400" b="1" dirty="0" smtClean="0"/>
              <a:t>“inteligentni” </a:t>
            </a:r>
            <a:r>
              <a:rPr lang="hr-HR" sz="2400" dirty="0" smtClean="0"/>
              <a:t>označava sposobnost adaptivnog djelovanja u promjenjivim uvjetima i situacijama , pri čemu treba skupiti dovoljno podataka i obraditi ih u stvarnom vremenu. Koncepti i tehnike umjetne inteligencije (prepoznavanje oblika, strojno učenje, itd.) koriste se u ITS aplikacijama.</a:t>
            </a:r>
          </a:p>
          <a:p>
            <a:pPr>
              <a:buNone/>
            </a:pPr>
            <a:endParaRPr lang="hr-HR" sz="24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ITS- Inteligentni transportni sustavi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b="1" dirty="0" smtClean="0"/>
              <a:t>ITS</a:t>
            </a:r>
            <a:r>
              <a:rPr lang="hr-HR" sz="2800" dirty="0" smtClean="0"/>
              <a:t> – predstavlja napredni koncept rješavanja prometnih problema , znanstvenu disciplinu, skup tehnologija i globalni tehnološki pokret.</a:t>
            </a:r>
          </a:p>
          <a:p>
            <a:pPr>
              <a:buNone/>
            </a:pPr>
            <a:r>
              <a:rPr lang="hr-HR" sz="2800" dirty="0" smtClean="0"/>
              <a:t>Za razliku od parcijalnih tehničkih rješenja i poboljšanja (zeleni val u cestovnom prometu, telematički uređaji u vozilima , AIS sustav , …) strukturni koncept ITS-a </a:t>
            </a:r>
            <a:r>
              <a:rPr lang="hr-HR" sz="2800" b="1" dirty="0" smtClean="0"/>
              <a:t>predstavlja  “sustav sustava”.</a:t>
            </a:r>
          </a:p>
          <a:p>
            <a:pPr>
              <a:buNone/>
            </a:pPr>
            <a:endParaRPr lang="hr-HR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/>
              <a:t>ITS- Inteligentni transportni sustavi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400" b="1" dirty="0" smtClean="0"/>
              <a:t>Međunarodna organizacija za normizaciju (ISO) definira 11 domena ITS-a :</a:t>
            </a:r>
          </a:p>
          <a:p>
            <a:pPr marL="457200" indent="-457200">
              <a:buAutoNum type="arabicPeriod"/>
            </a:pPr>
            <a:r>
              <a:rPr lang="hr-HR" sz="2400" dirty="0" smtClean="0"/>
              <a:t>Informiranje putnika </a:t>
            </a:r>
          </a:p>
          <a:p>
            <a:pPr marL="457200" indent="-457200">
              <a:buAutoNum type="arabicPeriod"/>
            </a:pPr>
            <a:r>
              <a:rPr lang="hr-HR" sz="2400" dirty="0" smtClean="0"/>
              <a:t>Upravljanje prometom i informacijama </a:t>
            </a:r>
          </a:p>
          <a:p>
            <a:pPr marL="457200" indent="-457200">
              <a:buAutoNum type="arabicPeriod"/>
            </a:pPr>
            <a:r>
              <a:rPr lang="hr-HR" sz="2400" dirty="0" smtClean="0"/>
              <a:t>Vozila </a:t>
            </a:r>
          </a:p>
          <a:p>
            <a:pPr marL="457200" indent="-457200">
              <a:buAutoNum type="arabicPeriod"/>
            </a:pPr>
            <a:r>
              <a:rPr lang="hr-HR" sz="2400" dirty="0" smtClean="0"/>
              <a:t>Prijevoz tereta </a:t>
            </a:r>
          </a:p>
          <a:p>
            <a:pPr marL="457200" indent="-457200">
              <a:buAutoNum type="arabicPeriod"/>
            </a:pPr>
            <a:r>
              <a:rPr lang="hr-HR" sz="2400" dirty="0" smtClean="0"/>
              <a:t>Javni prijevoz </a:t>
            </a:r>
          </a:p>
          <a:p>
            <a:pPr marL="457200" indent="-457200">
              <a:buAutoNum type="arabicPeriod"/>
            </a:pPr>
            <a:r>
              <a:rPr lang="hr-HR" sz="2400" dirty="0" smtClean="0"/>
              <a:t>Hitne službe </a:t>
            </a:r>
          </a:p>
          <a:p>
            <a:pPr marL="457200" indent="-457200">
              <a:buAutoNum type="arabicPeriod"/>
            </a:pPr>
            <a:r>
              <a:rPr lang="hr-HR" sz="2400" dirty="0" smtClean="0"/>
              <a:t>Elektronička plaćanja vezana uz transport </a:t>
            </a:r>
          </a:p>
          <a:p>
            <a:pPr marL="457200" indent="-457200">
              <a:buAutoNum type="arabicPeriod"/>
            </a:pPr>
            <a:r>
              <a:rPr lang="hr-HR" sz="2400" dirty="0" smtClean="0"/>
              <a:t>Sigurnost osoba u cestovnom prometu </a:t>
            </a:r>
          </a:p>
          <a:p>
            <a:pPr marL="457200" indent="-457200">
              <a:buAutoNum type="arabicPeriod"/>
            </a:pPr>
            <a:r>
              <a:rPr lang="hr-HR" sz="2400" dirty="0" smtClean="0"/>
              <a:t>Nadzor vremenskih uvjeta i okoliša  </a:t>
            </a:r>
          </a:p>
          <a:p>
            <a:pPr marL="457200" indent="-457200">
              <a:buAutoNum type="arabicPeriod"/>
            </a:pPr>
            <a:r>
              <a:rPr lang="hr-HR" sz="2400" dirty="0" smtClean="0"/>
              <a:t>Upravljanje odzivom na velike nesreće</a:t>
            </a:r>
          </a:p>
          <a:p>
            <a:pPr marL="457200" indent="-457200">
              <a:buAutoNum type="arabicPeriod"/>
            </a:pPr>
            <a:r>
              <a:rPr lang="hr-HR" sz="2400" dirty="0" smtClean="0"/>
              <a:t>Nacionalna sigurnost</a:t>
            </a:r>
          </a:p>
          <a:p>
            <a:pPr marL="457200" indent="-457200">
              <a:buAutoNum type="arabicPeriod"/>
            </a:pPr>
            <a:endParaRPr lang="hr-HR" sz="2000" dirty="0" smtClean="0"/>
          </a:p>
          <a:p>
            <a:pPr marL="457200" indent="-457200">
              <a:buAutoNum type="arabicPeriod"/>
            </a:pPr>
            <a:endParaRPr lang="hr-HR" sz="2000" dirty="0" smtClean="0"/>
          </a:p>
          <a:p>
            <a:pPr marL="457200" indent="-457200">
              <a:buAutoNum type="arabicPeriod"/>
            </a:pPr>
            <a:endParaRPr lang="hr-HR" sz="2000" dirty="0" smtClean="0"/>
          </a:p>
          <a:p>
            <a:pPr marL="457200" indent="-457200">
              <a:buAutoNum type="arabicPeriod"/>
            </a:pPr>
            <a:endParaRPr lang="hr-HR" sz="2000" dirty="0" smtClean="0"/>
          </a:p>
          <a:p>
            <a:pPr marL="457200" indent="-457200">
              <a:buAutoNum type="arabicPeriod"/>
            </a:pPr>
            <a:endParaRPr lang="hr-HR" sz="2000" dirty="0" smtClean="0"/>
          </a:p>
          <a:p>
            <a:pPr marL="457200" indent="-457200">
              <a:buAutoNum type="arabicPeriod"/>
            </a:pPr>
            <a:endParaRPr lang="hr-HR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Kratka povijest pošte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000" dirty="0" smtClean="0"/>
              <a:t>1516. god. – Maximilijan I  prepustio je organizaciju, održavanje i eksploataciju poštanskog prometa obitelji Taxis koja je dobila pravo prijenosa službene i privatne pošte</a:t>
            </a:r>
          </a:p>
          <a:p>
            <a:pPr>
              <a:buFontTx/>
              <a:buChar char="-"/>
            </a:pPr>
            <a:r>
              <a:rPr lang="hr-HR" sz="2000" dirty="0" smtClean="0"/>
              <a:t>U XVI i XVII st. Francuski vladari centralizirali su prijenos svih pošiljaka u organizaciji državne pošte (etatizacija pošta)</a:t>
            </a:r>
          </a:p>
          <a:p>
            <a:pPr>
              <a:buFontTx/>
              <a:buChar char="-"/>
            </a:pPr>
            <a:r>
              <a:rPr lang="hr-HR" sz="2000" dirty="0" smtClean="0"/>
              <a:t>Godine 1627. Francuska je propisala prvu službenu pismovnu tarifu</a:t>
            </a:r>
          </a:p>
          <a:p>
            <a:pPr>
              <a:buFontTx/>
              <a:buChar char="-"/>
            </a:pPr>
            <a:r>
              <a:rPr lang="hr-HR" sz="2000" dirty="0" smtClean="0"/>
              <a:t>Prekomorski organizirani prijenos poštanskih pošiljaka započeo je otvaranjem prve transatlantske linije  (1702) između Portsmoutha i Barbadosa jedrenjacima</a:t>
            </a:r>
          </a:p>
          <a:p>
            <a:pPr>
              <a:buFontTx/>
              <a:buChar char="-"/>
            </a:pPr>
            <a:r>
              <a:rPr lang="hr-HR" sz="2000" dirty="0" smtClean="0"/>
              <a:t>Nakon puštanja u promet željezničke pruge 1825. Stockton – Darlington željeznica prevozi poštanske pošiljke</a:t>
            </a:r>
          </a:p>
          <a:p>
            <a:pPr>
              <a:buFontTx/>
              <a:buChar char="-"/>
            </a:pPr>
            <a:r>
              <a:rPr lang="hr-HR" sz="2000" dirty="0" smtClean="0"/>
              <a:t>1840. god. počinje praktična primjena poštanske marke</a:t>
            </a:r>
          </a:p>
          <a:p>
            <a:pPr>
              <a:buFontTx/>
              <a:buChar char="-"/>
            </a:pPr>
            <a:r>
              <a:rPr lang="hr-HR" sz="2000" dirty="0" smtClean="0"/>
              <a:t>U Hrvatskoj je 11.VIII.1848. god. osnovana prva nacionalna poštanska uprava – sjedište u Zagrebu</a:t>
            </a:r>
            <a:endParaRPr lang="hr-HR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ITS- Inteligentni transportni sustavi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/>
              <a:t>Unutar svake domene koju definira ISO , nalaze se određene međusobno povezane usluge. Skup se sastoji od </a:t>
            </a:r>
            <a:r>
              <a:rPr lang="hr-HR" sz="2000" b="1" dirty="0" smtClean="0"/>
              <a:t>ukupno 32 usluge </a:t>
            </a:r>
            <a:r>
              <a:rPr lang="hr-HR" sz="2000" dirty="0" smtClean="0"/>
              <a:t>(ISO klasifikacija ):</a:t>
            </a:r>
          </a:p>
          <a:p>
            <a:pPr>
              <a:buFontTx/>
              <a:buChar char="-"/>
            </a:pPr>
            <a:r>
              <a:rPr lang="hr-HR" sz="2000" dirty="0" smtClean="0"/>
              <a:t>Predputno informiranje</a:t>
            </a:r>
          </a:p>
          <a:p>
            <a:pPr>
              <a:buFontTx/>
              <a:buChar char="-"/>
            </a:pPr>
            <a:r>
              <a:rPr lang="hr-HR" sz="2000" dirty="0" smtClean="0"/>
              <a:t>Putno informiranje vozača</a:t>
            </a:r>
          </a:p>
          <a:p>
            <a:pPr>
              <a:buFontTx/>
              <a:buChar char="-"/>
            </a:pPr>
            <a:r>
              <a:rPr lang="hr-HR" sz="2000" dirty="0" smtClean="0"/>
              <a:t>Putno informiranje u javnom prijevozu</a:t>
            </a:r>
          </a:p>
          <a:p>
            <a:pPr>
              <a:buFontTx/>
              <a:buChar char="-"/>
            </a:pPr>
            <a:r>
              <a:rPr lang="hr-HR" sz="2000" dirty="0" smtClean="0"/>
              <a:t>Osobne informacijske usluge</a:t>
            </a:r>
          </a:p>
          <a:p>
            <a:pPr>
              <a:buFontTx/>
              <a:buChar char="-"/>
            </a:pPr>
            <a:r>
              <a:rPr lang="hr-HR" sz="2000" dirty="0" smtClean="0"/>
              <a:t>Rutni vodič i navigacija</a:t>
            </a:r>
          </a:p>
          <a:p>
            <a:pPr>
              <a:buFontTx/>
              <a:buChar char="-"/>
            </a:pPr>
            <a:r>
              <a:rPr lang="hr-HR" sz="2000" dirty="0" smtClean="0"/>
              <a:t>Podrška planiranju prijevoza</a:t>
            </a:r>
          </a:p>
          <a:p>
            <a:pPr>
              <a:buFontTx/>
              <a:buChar char="-"/>
            </a:pPr>
            <a:r>
              <a:rPr lang="hr-HR" sz="2000" dirty="0" smtClean="0"/>
              <a:t>Vođenje prometnog toka (Traffic control)</a:t>
            </a:r>
          </a:p>
          <a:p>
            <a:pPr>
              <a:buFontTx/>
              <a:buChar char="-"/>
            </a:pPr>
            <a:r>
              <a:rPr lang="hr-HR" sz="2000" dirty="0" smtClean="0"/>
              <a:t>Nadzor i otklanjanje incidenata ( Incident management)</a:t>
            </a:r>
          </a:p>
          <a:p>
            <a:pPr>
              <a:buFontTx/>
              <a:buChar char="-"/>
            </a:pPr>
            <a:r>
              <a:rPr lang="hr-HR" sz="2000" dirty="0" smtClean="0"/>
              <a:t>Upravljanje potražnjom ( Demand Management)</a:t>
            </a:r>
          </a:p>
          <a:p>
            <a:pPr>
              <a:buFontTx/>
              <a:buChar char="-"/>
            </a:pPr>
            <a:r>
              <a:rPr lang="hr-HR" sz="2000" dirty="0" smtClean="0"/>
              <a:t>Nadzor nad kršenjem prometne regulative </a:t>
            </a:r>
          </a:p>
          <a:p>
            <a:pPr>
              <a:buFontTx/>
              <a:buChar char="-"/>
            </a:pPr>
            <a:r>
              <a:rPr lang="hr-HR" sz="2000" dirty="0" smtClean="0"/>
              <a:t>Upravljanje održavanjem infrastrukture</a:t>
            </a:r>
          </a:p>
          <a:p>
            <a:pPr>
              <a:buFontTx/>
              <a:buChar char="-"/>
            </a:pPr>
            <a:r>
              <a:rPr lang="hr-HR" sz="2000" dirty="0" smtClean="0"/>
              <a:t>Poboljšanje vidljivosti ( Vision Enhacement)</a:t>
            </a:r>
          </a:p>
          <a:p>
            <a:pPr>
              <a:buFontTx/>
              <a:buChar char="-"/>
            </a:pPr>
            <a:endParaRPr lang="hr-HR" sz="2000" dirty="0" smtClean="0"/>
          </a:p>
          <a:p>
            <a:pPr>
              <a:buFontTx/>
              <a:buChar char="-"/>
            </a:pPr>
            <a:endParaRPr lang="hr-HR" sz="2000" dirty="0" smtClean="0"/>
          </a:p>
          <a:p>
            <a:pPr>
              <a:buFontTx/>
              <a:buChar char="-"/>
            </a:pPr>
            <a:endParaRPr lang="hr-HR"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ITS- Inteligentni transportni sustavi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hr-HR" sz="2000" dirty="0" smtClean="0"/>
              <a:t>Automatizirane operacije vozila</a:t>
            </a:r>
          </a:p>
          <a:p>
            <a:pPr>
              <a:buFontTx/>
              <a:buChar char="-"/>
            </a:pPr>
            <a:r>
              <a:rPr lang="hr-HR" sz="2000" dirty="0" smtClean="0"/>
              <a:t>Izbjegavanje čelnih sudara</a:t>
            </a:r>
          </a:p>
          <a:p>
            <a:pPr>
              <a:buFontTx/>
              <a:buChar char="-"/>
            </a:pPr>
            <a:r>
              <a:rPr lang="hr-HR" sz="2000" dirty="0" smtClean="0"/>
              <a:t>Izbjegavanje bočnih sudara</a:t>
            </a:r>
          </a:p>
          <a:p>
            <a:pPr>
              <a:buFontTx/>
              <a:buChar char="-"/>
            </a:pPr>
            <a:r>
              <a:rPr lang="hr-HR" sz="2000" dirty="0" smtClean="0"/>
              <a:t>Sigurnosna pripravnost</a:t>
            </a:r>
          </a:p>
          <a:p>
            <a:pPr>
              <a:buFontTx/>
              <a:buChar char="-"/>
            </a:pPr>
            <a:r>
              <a:rPr lang="hr-HR" sz="2000" dirty="0" smtClean="0"/>
              <a:t>Sprečavanje sudara</a:t>
            </a:r>
          </a:p>
          <a:p>
            <a:pPr>
              <a:buFontTx/>
              <a:buChar char="-"/>
            </a:pPr>
            <a:r>
              <a:rPr lang="hr-HR" sz="2000" dirty="0" smtClean="0"/>
              <a:t>Odobrenje za komercijalna vozila</a:t>
            </a:r>
          </a:p>
          <a:p>
            <a:pPr>
              <a:buFontTx/>
              <a:buChar char="-"/>
            </a:pPr>
            <a:r>
              <a:rPr lang="hr-HR" sz="2000" dirty="0" smtClean="0"/>
              <a:t>Administrativni procesi za komercijalna vozila</a:t>
            </a:r>
          </a:p>
          <a:p>
            <a:pPr>
              <a:buFontTx/>
              <a:buChar char="-"/>
            </a:pPr>
            <a:r>
              <a:rPr lang="hr-HR" sz="2000" dirty="0" smtClean="0"/>
              <a:t>Automatski nadzor sigurnosti cesta</a:t>
            </a:r>
          </a:p>
          <a:p>
            <a:pPr>
              <a:buFontTx/>
              <a:buChar char="-"/>
            </a:pPr>
            <a:r>
              <a:rPr lang="hr-HR" sz="2000" dirty="0" smtClean="0"/>
              <a:t>Sigurnosni nadzor komercijalnog vozila na instrumentnoj ploči</a:t>
            </a:r>
          </a:p>
          <a:p>
            <a:pPr>
              <a:buFontTx/>
              <a:buChar char="-"/>
            </a:pPr>
            <a:r>
              <a:rPr lang="hr-HR" sz="2000" dirty="0" smtClean="0"/>
              <a:t>Upravljanje komercijalnim voznim parkom</a:t>
            </a:r>
          </a:p>
          <a:p>
            <a:pPr>
              <a:buFontTx/>
              <a:buChar char="-"/>
            </a:pPr>
            <a:r>
              <a:rPr lang="hr-HR" sz="2000" dirty="0" smtClean="0"/>
              <a:t>Upravljanje javnim prijevozom</a:t>
            </a:r>
          </a:p>
          <a:p>
            <a:pPr>
              <a:buFontTx/>
              <a:buChar char="-"/>
            </a:pPr>
            <a:r>
              <a:rPr lang="hr-HR" sz="2000" dirty="0" smtClean="0"/>
              <a:t>Javni prijevoz na zahtjev</a:t>
            </a:r>
          </a:p>
          <a:p>
            <a:pPr>
              <a:buFontTx/>
              <a:buChar char="-"/>
            </a:pPr>
            <a:r>
              <a:rPr lang="hr-HR" sz="2000" dirty="0" smtClean="0"/>
              <a:t>Upravljanje zajedničkim prijevozom</a:t>
            </a:r>
          </a:p>
          <a:p>
            <a:pPr>
              <a:buFontTx/>
              <a:buChar char="-"/>
            </a:pPr>
            <a:r>
              <a:rPr lang="hr-HR" sz="2000" dirty="0" smtClean="0"/>
              <a:t>Hitne objave i zaštita osoba </a:t>
            </a:r>
            <a:endParaRPr lang="hr-HR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ITS- Inteligentni transportni sustavi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000" dirty="0" smtClean="0"/>
              <a:t>Upravljanje vozilima hitnih službi</a:t>
            </a:r>
          </a:p>
          <a:p>
            <a:pPr>
              <a:buFontTx/>
              <a:buChar char="-"/>
            </a:pPr>
            <a:r>
              <a:rPr lang="hr-HR" sz="2000" dirty="0" smtClean="0"/>
              <a:t>Obavještavanje o opasnim teretima</a:t>
            </a:r>
          </a:p>
          <a:p>
            <a:pPr>
              <a:buFontTx/>
              <a:buChar char="-"/>
            </a:pPr>
            <a:r>
              <a:rPr lang="hr-HR" sz="2000" dirty="0" smtClean="0"/>
              <a:t>Elektroničke financijske transakcije </a:t>
            </a:r>
          </a:p>
          <a:p>
            <a:pPr>
              <a:buFontTx/>
              <a:buChar char="-"/>
            </a:pPr>
            <a:r>
              <a:rPr lang="hr-HR" sz="2000" dirty="0" smtClean="0"/>
              <a:t>Zaštita u javnom prijevozu</a:t>
            </a:r>
          </a:p>
          <a:p>
            <a:pPr>
              <a:buFontTx/>
              <a:buChar char="-"/>
            </a:pPr>
            <a:r>
              <a:rPr lang="hr-HR" sz="2000" dirty="0" smtClean="0"/>
              <a:t>Povećanje sigurnosti “ranjivih” cestovnih korisnika</a:t>
            </a:r>
          </a:p>
          <a:p>
            <a:pPr>
              <a:buFontTx/>
              <a:buChar char="-"/>
            </a:pPr>
            <a:r>
              <a:rPr lang="hr-HR" sz="2000" dirty="0" smtClean="0"/>
              <a:t>Inteligentna “čvorišta” i dionice</a:t>
            </a:r>
          </a:p>
          <a:p>
            <a:pPr>
              <a:buNone/>
            </a:pPr>
            <a:r>
              <a:rPr lang="hr-HR" sz="2000" b="1" dirty="0" smtClean="0"/>
              <a:t>U području usluga informiranja </a:t>
            </a:r>
            <a:r>
              <a:rPr lang="hr-HR" sz="2000" dirty="0" smtClean="0"/>
              <a:t>putnika obuhvaćene su </a:t>
            </a:r>
            <a:r>
              <a:rPr lang="hr-HR" sz="2000" dirty="0" smtClean="0"/>
              <a:t>statičke </a:t>
            </a:r>
            <a:r>
              <a:rPr lang="hr-HR" sz="2000" dirty="0" smtClean="0"/>
              <a:t>i dinamičke informacije o prometnoj mreži, predputno i putno informiranje , podrška službama koje obavljaju prikupljanje, pohranu i upravljanje informacijama za planiranje prometnih aktivnosti.</a:t>
            </a:r>
          </a:p>
          <a:p>
            <a:pPr>
              <a:buNone/>
            </a:pPr>
            <a:r>
              <a:rPr lang="hr-HR" sz="2000" b="1" dirty="0" smtClean="0"/>
              <a:t>Predputno informiranje </a:t>
            </a:r>
            <a:r>
              <a:rPr lang="hr-HR" sz="2000" dirty="0" smtClean="0"/>
              <a:t>omogućuje korisnicima da s javne lokacije dođu do informacija o raspoloživim modovima, vremenu i cijenama putovanja (multimodalne i intermodalne informacije)</a:t>
            </a:r>
          </a:p>
          <a:p>
            <a:pPr>
              <a:buNone/>
            </a:pPr>
            <a:endParaRPr lang="hr-HR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ITS- Inteligentni transportni sustavi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135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000" b="1" dirty="0" smtClean="0"/>
              <a:t>Putno informiranje </a:t>
            </a:r>
            <a:r>
              <a:rPr lang="hr-HR" sz="2000" dirty="0" smtClean="0"/>
              <a:t>uključuje stvarnovremenske informacije o putovanju .</a:t>
            </a:r>
          </a:p>
          <a:p>
            <a:pPr>
              <a:buNone/>
            </a:pPr>
            <a:r>
              <a:rPr lang="hr-HR" sz="2000" b="1" dirty="0" smtClean="0"/>
              <a:t>Usluge rutnog vodiča i  navigacije </a:t>
            </a:r>
            <a:r>
              <a:rPr lang="hr-HR" sz="2000" dirty="0" smtClean="0"/>
              <a:t>mogu se odnositi na predputno i putno informiranje o optimalnoj ruti do odredišta.</a:t>
            </a:r>
          </a:p>
          <a:p>
            <a:pPr>
              <a:buNone/>
            </a:pPr>
            <a:r>
              <a:rPr lang="hr-HR" sz="2000" b="1" dirty="0" smtClean="0"/>
              <a:t>Podrška planiranju putovanja </a:t>
            </a:r>
            <a:r>
              <a:rPr lang="hr-HR" sz="2000" dirty="0" smtClean="0"/>
              <a:t>daje podatke o prometnim tokovima i transportnoj potražnji u svrhu transportnog planiranja.</a:t>
            </a:r>
          </a:p>
          <a:p>
            <a:pPr>
              <a:buNone/>
            </a:pPr>
            <a:r>
              <a:rPr lang="hr-HR" sz="2000" b="1" dirty="0" smtClean="0"/>
              <a:t>ITS područje upravljanje prometom i operacijama </a:t>
            </a:r>
            <a:r>
              <a:rPr lang="hr-HR" sz="2000" dirty="0" smtClean="0"/>
              <a:t>: vođenje prometa, upravljanje incidentnim situacijama u prometu, upravljanje potražnjom , upravljanje i održavanje transportne infrastrukture, …</a:t>
            </a:r>
          </a:p>
          <a:p>
            <a:pPr>
              <a:buNone/>
            </a:pPr>
            <a:r>
              <a:rPr lang="hr-HR" sz="2000" b="1" dirty="0" smtClean="0"/>
              <a:t>Usluga vođenja prometnog toka </a:t>
            </a:r>
            <a:r>
              <a:rPr lang="hr-HR" sz="2000" dirty="0" smtClean="0"/>
              <a:t>: adaptivno upravljanje prometnim svjetlima, kontrola pristupa na auto-cestu ili plovni put, kontrola brzine kretanja,…</a:t>
            </a:r>
          </a:p>
          <a:p>
            <a:pPr>
              <a:buNone/>
            </a:pPr>
            <a:r>
              <a:rPr lang="hr-HR" sz="2000" b="1" dirty="0" smtClean="0"/>
              <a:t>Nadzor i otklanjanje incidenata na prometnicama </a:t>
            </a:r>
            <a:r>
              <a:rPr lang="hr-HR" sz="2000" dirty="0" smtClean="0"/>
              <a:t>obuhvaća otkrivanje , odziv i raščišćavanje incidenata na prometnicama ili u njihovoj blizini.</a:t>
            </a:r>
          </a:p>
          <a:p>
            <a:pPr>
              <a:buNone/>
            </a:pPr>
            <a:r>
              <a:rPr lang="hr-HR" sz="2000" b="1" dirty="0" smtClean="0"/>
              <a:t>Upravljanje potražnjom</a:t>
            </a:r>
            <a:r>
              <a:rPr lang="hr-HR" sz="2000" dirty="0" smtClean="0"/>
              <a:t> je skup usluga : upravljanje tarifama javnog prijevoza, kontrola pristupa pojedinim prometnim zonama, naplata doprinosa zagušenja prometa, uvođenje posebnog traka za vozila, …</a:t>
            </a:r>
            <a:endParaRPr lang="hr-HR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ITS- Inteligentni transportni sustavi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Upravljanje održavanjem transportne infrastrukture </a:t>
            </a:r>
            <a:r>
              <a:rPr lang="hr-HR" sz="2000" dirty="0" smtClean="0"/>
              <a:t>temelji se na aplikaciji ITS tehnologija u upravljanju održavanjem prometnica , te pripadajuće komunikacijske i informatičke infrastrukture.</a:t>
            </a:r>
          </a:p>
          <a:p>
            <a:pPr>
              <a:buNone/>
            </a:pPr>
            <a:r>
              <a:rPr lang="hr-HR" sz="2000" b="1" dirty="0" smtClean="0"/>
              <a:t>Nadzor kršenja prometne regulative </a:t>
            </a:r>
            <a:r>
              <a:rPr lang="hr-HR" sz="2000" dirty="0" smtClean="0"/>
              <a:t>uključuje automatsko detektiranje prometala prekršitelja , prekoračenja dozvoljene brzine , detektiranje onečišćenja, …</a:t>
            </a:r>
          </a:p>
          <a:p>
            <a:pPr>
              <a:buNone/>
            </a:pPr>
            <a:r>
              <a:rPr lang="hr-HR" sz="2000" b="1" dirty="0" smtClean="0"/>
              <a:t>U ITS području pod nazivom Vozila </a:t>
            </a:r>
            <a:r>
              <a:rPr lang="hr-HR" sz="2000" dirty="0" smtClean="0"/>
              <a:t>nalazi se niz usluga kojima se poboljšava operativna sigurnost vozila : poboljšanje vidljivosti, sprečavanje sudara, sigurnosna upozorenja,…</a:t>
            </a:r>
          </a:p>
          <a:p>
            <a:pPr>
              <a:buNone/>
            </a:pPr>
            <a:r>
              <a:rPr lang="hr-HR" sz="2000" b="1" dirty="0" smtClean="0"/>
              <a:t>U ITS području Prijevoz tereta </a:t>
            </a:r>
            <a:r>
              <a:rPr lang="hr-HR" sz="2000" dirty="0" smtClean="0"/>
              <a:t>objedinjene su usluge koje se odnose na administriranje vozila, multimodalna logistika i koordinacija prijevoznika i drugih sudionika uključenih u proces prijevoza tereta.</a:t>
            </a:r>
          </a:p>
          <a:p>
            <a:pPr>
              <a:buNone/>
            </a:pPr>
            <a:r>
              <a:rPr lang="hr-HR" sz="2000" b="1" dirty="0" smtClean="0"/>
              <a:t>U ITS području javnog prijevoza </a:t>
            </a:r>
            <a:r>
              <a:rPr lang="hr-HR" sz="2000" dirty="0" smtClean="0"/>
              <a:t>definiran je niz usluga koje omogućuje unapređenje sustava : praćenje voznog parka, napredni sustava dispečerstva, …</a:t>
            </a:r>
            <a:endParaRPr lang="hr-HR"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ITS- Inteligentni transportni sustavi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U području usluga hitnih službi </a:t>
            </a:r>
            <a:r>
              <a:rPr lang="hr-HR" sz="2000" dirty="0" smtClean="0"/>
              <a:t>objedinjeni su funkcionalni procesi koji omogućuju brzu intervenciju hitnih službi ( hitna pomoć , policija, vatrogasci, …). Ovo područje se sve više integrira s Nadzorom i otklanjanjem incidenata i postaje dio integriranog sustava Upravljanje prometom. Primjeri : automatska provjera nezgode, automatski poziv u slučaju nezgode, koordinirano upravljanje vozilima hitnih službi, …</a:t>
            </a:r>
          </a:p>
          <a:p>
            <a:pPr>
              <a:buNone/>
            </a:pPr>
            <a:r>
              <a:rPr lang="hr-HR" sz="2000" b="1" dirty="0" smtClean="0"/>
              <a:t>U području Elektronička plaćanja </a:t>
            </a:r>
            <a:r>
              <a:rPr lang="hr-HR" sz="2000" dirty="0" smtClean="0"/>
              <a:t>vezana uz transport nalaze se usluge : elektronička naplata javnog prijevoza, elektronička naplata cestarine, daljinska plaćanja, …</a:t>
            </a:r>
          </a:p>
          <a:p>
            <a:pPr>
              <a:buNone/>
            </a:pPr>
            <a:r>
              <a:rPr lang="hr-HR" sz="2000" b="1" dirty="0" smtClean="0"/>
              <a:t>U području pod nazivom Osobna sigurnost u cestovnom transportu </a:t>
            </a:r>
            <a:r>
              <a:rPr lang="hr-HR" sz="2000" dirty="0" smtClean="0"/>
              <a:t>nalaze se usluge : sustav nadzora pješaka, sustav upozorenja o radovima na cesti, …</a:t>
            </a:r>
          </a:p>
          <a:p>
            <a:pPr>
              <a:buNone/>
            </a:pPr>
            <a:r>
              <a:rPr lang="hr-HR" sz="2000" b="1" dirty="0" smtClean="0"/>
              <a:t>U području pod nazivom Upravljanje odzivom na velike nesreće </a:t>
            </a:r>
            <a:r>
              <a:rPr lang="hr-HR" sz="2000" dirty="0" smtClean="0"/>
              <a:t>povezuju se agencije nadležne za prirodne nesreće, terorizam itd. Primjeri usluga: upravljanje podacima o velikim nesrećama, koordinacija rada hitnih službi  …</a:t>
            </a:r>
          </a:p>
          <a:p>
            <a:pPr>
              <a:buNone/>
            </a:pPr>
            <a:endParaRPr lang="hr-HR" sz="2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ITS- Inteligentni transportni sustavi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b="1" dirty="0" smtClean="0"/>
              <a:t>U ITS području pod nazivom Nacionalna sigurnost </a:t>
            </a:r>
            <a:r>
              <a:rPr lang="hr-HR" sz="2800" dirty="0" smtClean="0"/>
              <a:t>razvijaju se usluge koje omogućuju identifikaciju opasnih prometala , nadzor kretanja  eksploziva  i ostalih opasnih tereta, nadzor cjevovoda, nadzor naftovoda , itd. Nacionalne ITS arhitekture mogu sadržavati usluge i područja koja nisu eksplicitno navedena u postojećim ISO taksonomijama usluga.</a:t>
            </a:r>
          </a:p>
          <a:p>
            <a:pPr>
              <a:buNone/>
            </a:pPr>
            <a:r>
              <a:rPr lang="hr-HR" sz="2800" b="1" dirty="0" smtClean="0"/>
              <a:t>Sprečavanje zagušenja i adaptivno vođenje toka vozila </a:t>
            </a:r>
            <a:r>
              <a:rPr lang="hr-HR" sz="2800" dirty="0" smtClean="0"/>
              <a:t>predstavlja uspješan primjer područja primjene ITS aplikacija.</a:t>
            </a:r>
          </a:p>
          <a:p>
            <a:pPr>
              <a:buNone/>
            </a:pPr>
            <a:r>
              <a:rPr lang="hr-HR" sz="2800" dirty="0" smtClean="0"/>
              <a:t> </a:t>
            </a:r>
            <a:endParaRPr lang="hr-HR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hr-HR" sz="3600" b="1" dirty="0" smtClean="0"/>
              <a:t>Razvoj inteligentnih prometala i automatiziranih prometnica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/>
              <a:t>ITS funkcionalnosti inteligentnih prometala ostvaruju se primjenom telematičke opreme koja se nadograđuje na osnovnu opremu i uređaje prometala. Pored ostaloga ITS prilagodba uključuje :</a:t>
            </a:r>
          </a:p>
          <a:p>
            <a:pPr>
              <a:buFontTx/>
              <a:buChar char="-"/>
            </a:pPr>
            <a:r>
              <a:rPr lang="hr-HR" sz="2000" b="1" dirty="0" smtClean="0"/>
              <a:t>Uređaje za upravljanje prometalom </a:t>
            </a:r>
          </a:p>
          <a:p>
            <a:pPr>
              <a:buFontTx/>
              <a:buChar char="-"/>
            </a:pPr>
            <a:r>
              <a:rPr lang="hr-HR" sz="2000" b="1" dirty="0" smtClean="0"/>
              <a:t>Uređaje za zaustavljanje prometala</a:t>
            </a:r>
          </a:p>
          <a:p>
            <a:pPr>
              <a:buFontTx/>
              <a:buChar char="-"/>
            </a:pPr>
            <a:r>
              <a:rPr lang="hr-HR" sz="2000" b="1" dirty="0" smtClean="0"/>
              <a:t>Uređaje za povećanje vidljivosti</a:t>
            </a:r>
          </a:p>
          <a:p>
            <a:pPr>
              <a:buFontTx/>
              <a:buChar char="-"/>
            </a:pPr>
            <a:r>
              <a:rPr lang="hr-HR" sz="2000" b="1" dirty="0" smtClean="0"/>
              <a:t>Uređaje za kontrolu i ispuštanje ispušnih plinova</a:t>
            </a:r>
          </a:p>
          <a:p>
            <a:pPr>
              <a:buFontTx/>
              <a:buChar char="-"/>
            </a:pPr>
            <a:r>
              <a:rPr lang="hr-HR" sz="2000" b="1" dirty="0" smtClean="0"/>
              <a:t>Uređaje za bolje manevriranje prometalom , …</a:t>
            </a:r>
          </a:p>
          <a:p>
            <a:pPr>
              <a:buNone/>
            </a:pPr>
            <a:r>
              <a:rPr lang="hr-HR" sz="2000" b="1" dirty="0" smtClean="0"/>
              <a:t>Automatizirane  (inteligentne) cestovne prometnice </a:t>
            </a:r>
            <a:r>
              <a:rPr lang="hr-HR" sz="2000" dirty="0" smtClean="0"/>
              <a:t>ostvaruju se informatičko-komunikacijskom nadogradnjom klasične cestovne prometnice što uključuje sustave telekontrole, telemetrije, telekomande i mobilne komunikacije : video nadzor i upravljanje protočnošću, telemetrija meteoroloških uvjeta, automatski sustavi  sprečavanja zaleđivanja kolnika,</a:t>
            </a:r>
            <a:br>
              <a:rPr lang="hr-HR" sz="2000" dirty="0" smtClean="0"/>
            </a:br>
            <a:r>
              <a:rPr lang="hr-HR" sz="2000" dirty="0" smtClean="0"/>
              <a:t>upravljanje promjenjivom prometnom signalizacijom ,…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hr-HR" sz="3600" b="1" dirty="0" smtClean="0"/>
              <a:t>ITS preorijentacija i prometne i logističke politike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hr-HR" sz="2000" dirty="0" smtClean="0"/>
              <a:t>Prilagodba načela , mjera i instrumentarija usmjeravanja razvoja prometne infrastrukture/suprastrukture i tehnologije usklađene s općedruštvenim i gospodarskim ciljevima.</a:t>
            </a:r>
          </a:p>
          <a:p>
            <a:pPr>
              <a:buFontTx/>
              <a:buChar char="-"/>
            </a:pPr>
            <a:r>
              <a:rPr lang="hr-HR" sz="2000" dirty="0" smtClean="0"/>
              <a:t>Održivi razvoj prometnog sustava podrazumijeva primjenu ITS rješenja s integracijom različitih modova transporta i stvaranje inteligentnih transportno-logističkih mreža (ITLS).</a:t>
            </a:r>
          </a:p>
          <a:p>
            <a:pPr>
              <a:buFontTx/>
              <a:buChar char="-"/>
            </a:pPr>
            <a:r>
              <a:rPr lang="hr-HR" sz="2000" dirty="0" smtClean="0"/>
              <a:t>Postojeća trans-europska mreža (TEN) na području EU i paneuropski koridori sve se više prilagođavaju ITS kriterijima.</a:t>
            </a:r>
          </a:p>
          <a:p>
            <a:pPr>
              <a:buFontTx/>
              <a:buChar char="-"/>
            </a:pPr>
            <a:r>
              <a:rPr lang="hr-HR" sz="2000" dirty="0" smtClean="0"/>
              <a:t>Osim u cestovnom prometu ITS je prisutan i u drugim granama prometa (željeznički, pomorski , zračni).</a:t>
            </a:r>
          </a:p>
          <a:p>
            <a:pPr>
              <a:buFontTx/>
              <a:buChar char="-"/>
            </a:pPr>
            <a:r>
              <a:rPr lang="hr-HR" sz="2000" dirty="0" smtClean="0"/>
              <a:t>Napredni učinci ITS rješenja odnose se na smanjenje gubitaka i čekanja, uštedu goriva i energije , povećanje sigurnosti putnika i tereta, bolju integraciju svih sudionika, …itd.</a:t>
            </a:r>
          </a:p>
          <a:p>
            <a:pPr>
              <a:buFontTx/>
              <a:buChar char="-"/>
            </a:pPr>
            <a:r>
              <a:rPr lang="hr-HR" sz="2000" dirty="0" smtClean="0"/>
              <a:t>ITS postaje jedna od ključnih odrednica razvoja prometa , transporta i logistike  u prvoj polovici 21. stoljeća. U razvoju ITS-a primjenjuju se objektno orijentirane metode i pomagala (informatika).</a:t>
            </a:r>
          </a:p>
          <a:p>
            <a:pPr>
              <a:buFontTx/>
              <a:buChar char="-"/>
            </a:pPr>
            <a:endParaRPr lang="hr-HR" sz="2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ITS – svrsishodno povezuje transport/promet i telekomunikacije/informatiku – nastaje telematika u prometu.</a:t>
            </a:r>
          </a:p>
          <a:p>
            <a:pPr>
              <a:buNone/>
            </a:pPr>
            <a:r>
              <a:rPr lang="hr-HR" sz="2400" b="1" dirty="0" smtClean="0"/>
              <a:t>Telekomunikacije – </a:t>
            </a:r>
            <a:r>
              <a:rPr lang="hr-HR" sz="2400" dirty="0" smtClean="0"/>
              <a:t>prijenos informacija na daljinu elektroničkim sredstvima (telefon, mobitel, telefax,…)</a:t>
            </a:r>
          </a:p>
          <a:p>
            <a:pPr>
              <a:buNone/>
            </a:pPr>
            <a:r>
              <a:rPr lang="hr-HR" sz="2400" b="1" dirty="0" smtClean="0"/>
              <a:t>Informatika – </a:t>
            </a:r>
            <a:r>
              <a:rPr lang="hr-HR" sz="2400" dirty="0" smtClean="0"/>
              <a:t>objedinjuje unos,obradu,pohranu,predaju te objavu,pristup i razmjenu informacija.</a:t>
            </a:r>
          </a:p>
          <a:p>
            <a:pPr>
              <a:buNone/>
            </a:pPr>
            <a:r>
              <a:rPr lang="hr-HR" sz="2400" b="1" dirty="0" smtClean="0"/>
              <a:t>Telematski sustav – infrastruktura ITS-a</a:t>
            </a:r>
          </a:p>
          <a:p>
            <a:pPr>
              <a:buNone/>
            </a:pPr>
            <a:r>
              <a:rPr lang="hr-HR" sz="2400" b="1" dirty="0" smtClean="0"/>
              <a:t>Važan dio ITS je inteligencija ( prirodna ili umjetna).</a:t>
            </a:r>
          </a:p>
          <a:p>
            <a:pPr>
              <a:buNone/>
            </a:pPr>
            <a:endParaRPr lang="hr-HR" sz="2400" b="1" dirty="0" smtClean="0"/>
          </a:p>
          <a:p>
            <a:pPr>
              <a:buNone/>
            </a:pPr>
            <a:endParaRPr lang="hr-HR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Kratka povijest pošte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400" dirty="0" smtClean="0"/>
              <a:t>U Hrvatskoj je prijevoz poštanskih pošiljaka željeznicom započeo 1862. godine</a:t>
            </a:r>
          </a:p>
          <a:p>
            <a:pPr>
              <a:buFontTx/>
              <a:buChar char="-"/>
            </a:pPr>
            <a:r>
              <a:rPr lang="hr-HR" sz="2400" dirty="0" smtClean="0"/>
              <a:t>Godine 1911. obavljen je prvi zrakoplovni poštanski let između indijskih gradova Allahabad i Naini) </a:t>
            </a:r>
          </a:p>
          <a:p>
            <a:pPr>
              <a:buFontTx/>
              <a:buChar char="-"/>
            </a:pPr>
            <a:r>
              <a:rPr lang="hr-HR" sz="2400" dirty="0" smtClean="0"/>
              <a:t>Prvi poštanski let na redovnoj liniji organiziran je 1918. god. između New Yorka i Washingtona</a:t>
            </a:r>
          </a:p>
          <a:p>
            <a:pPr>
              <a:buFontTx/>
              <a:buChar char="-"/>
            </a:pPr>
            <a:r>
              <a:rPr lang="hr-HR" sz="2400" dirty="0" smtClean="0"/>
              <a:t>U velikom broju zemalja svijeta u okviru poštanskog prometa od sredine XIX. st. odvijao se je i telegrafski , a zatim i telefonski promet</a:t>
            </a:r>
          </a:p>
          <a:p>
            <a:pPr>
              <a:buFontTx/>
              <a:buChar char="-"/>
            </a:pPr>
            <a:r>
              <a:rPr lang="hr-HR" sz="2400" dirty="0" smtClean="0"/>
              <a:t>Sabor RH je 10. X. 1990. god. utemeljio javno poduzeće Hrvatska pošta i telekomunikacije (HPT) , koje je 1999. godine razdvojeno na Hrvatske telekomunikacije i Hrvatsku poštu</a:t>
            </a:r>
            <a:endParaRPr lang="hr-HR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INTELIGENCIJA </a:t>
            </a:r>
            <a:r>
              <a:rPr lang="hr-HR" sz="2000" b="1" dirty="0" smtClean="0"/>
              <a:t> </a:t>
            </a:r>
          </a:p>
          <a:p>
            <a:pPr>
              <a:buFontTx/>
              <a:buChar char="-"/>
            </a:pPr>
            <a:r>
              <a:rPr lang="hr-HR" sz="2000" dirty="0" smtClean="0"/>
              <a:t>Svojstvo uspješnog snalaženja u novim situacijama</a:t>
            </a:r>
          </a:p>
          <a:p>
            <a:pPr>
              <a:buFontTx/>
              <a:buChar char="-"/>
            </a:pPr>
            <a:r>
              <a:rPr lang="hr-HR" sz="2000" dirty="0" smtClean="0"/>
              <a:t>Učenje na temelju iskustva</a:t>
            </a:r>
          </a:p>
          <a:p>
            <a:pPr>
              <a:buFontTx/>
              <a:buChar char="-"/>
            </a:pPr>
            <a:r>
              <a:rPr lang="hr-HR" sz="2000" dirty="0" smtClean="0"/>
              <a:t>Sposobnost razumijevanja problema i načina rješavanja problema</a:t>
            </a:r>
          </a:p>
          <a:p>
            <a:pPr>
              <a:buFontTx/>
              <a:buChar char="-"/>
            </a:pPr>
            <a:r>
              <a:rPr lang="hr-HR" sz="2000" dirty="0" smtClean="0"/>
              <a:t>Svrsishodno i prilagodljivo ponašanje u zadanim okolnostima</a:t>
            </a:r>
          </a:p>
          <a:p>
            <a:pPr>
              <a:buFontTx/>
              <a:buChar char="-"/>
            </a:pPr>
            <a:r>
              <a:rPr lang="hr-HR" sz="2000" dirty="0" smtClean="0"/>
              <a:t>Sposobnost učenja , razmišljanja, prilagođavanja , odlučivanja, prepoznavanja, zaključivanja i predviđanja</a:t>
            </a:r>
          </a:p>
          <a:p>
            <a:pPr>
              <a:buFontTx/>
              <a:buChar char="-"/>
            </a:pPr>
            <a:endParaRPr lang="hr-HR" sz="2000" dirty="0" smtClean="0"/>
          </a:p>
          <a:p>
            <a:pPr>
              <a:buNone/>
            </a:pPr>
            <a:r>
              <a:rPr lang="hr-HR" sz="2400" b="1" dirty="0" smtClean="0"/>
              <a:t>UMJETNA INTELIGENCIJA </a:t>
            </a:r>
            <a:endParaRPr lang="hr-HR" sz="2000" dirty="0" smtClean="0"/>
          </a:p>
          <a:p>
            <a:pPr>
              <a:buFontTx/>
              <a:buChar char="-"/>
            </a:pPr>
            <a:r>
              <a:rPr lang="hr-HR" sz="2000" dirty="0" smtClean="0"/>
              <a:t>Pojavom računala omogućen je razvoj umjetnih (stručnih/ekspertnih) sustava koji prikupljaju znanje i donose zaključke i odluke </a:t>
            </a:r>
          </a:p>
          <a:p>
            <a:pPr>
              <a:buFontTx/>
              <a:buChar char="-"/>
            </a:pPr>
            <a:r>
              <a:rPr lang="hr-HR" sz="2000" dirty="0" smtClean="0"/>
              <a:t>Umjetna strojna inteligencija – Artificial/Machine Inteligence –</a:t>
            </a:r>
            <a:r>
              <a:rPr lang="hr-HR" sz="2000" b="1" dirty="0" smtClean="0"/>
              <a:t>AI/MI</a:t>
            </a:r>
            <a:endParaRPr lang="hr-HR" sz="2400" b="1" dirty="0" smtClean="0"/>
          </a:p>
          <a:p>
            <a:pPr>
              <a:buNone/>
            </a:pPr>
            <a:endParaRPr lang="hr-HR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UMJETNA INTELIGENCIJA – umjetni sustavi inteligentnog ponašanja:</a:t>
            </a:r>
            <a:endParaRPr lang="hr-HR" sz="2000" dirty="0" smtClean="0"/>
          </a:p>
          <a:p>
            <a:pPr>
              <a:buFontTx/>
              <a:buChar char="-"/>
            </a:pPr>
            <a:r>
              <a:rPr lang="hr-HR" sz="2000" dirty="0" smtClean="0"/>
              <a:t>Sposobnost prikupljanja i uporabe znanja</a:t>
            </a:r>
          </a:p>
          <a:p>
            <a:pPr>
              <a:buFontTx/>
              <a:buChar char="-"/>
            </a:pPr>
            <a:r>
              <a:rPr lang="hr-HR" sz="2000" dirty="0" smtClean="0"/>
              <a:t>Sposobnost postavljanja problema</a:t>
            </a:r>
          </a:p>
          <a:p>
            <a:pPr>
              <a:buFontTx/>
              <a:buChar char="-"/>
            </a:pPr>
            <a:r>
              <a:rPr lang="hr-HR" sz="2000" dirty="0" smtClean="0"/>
              <a:t>Sposobnost učenja, zaključivanja i rješavanja problema</a:t>
            </a:r>
          </a:p>
          <a:p>
            <a:pPr>
              <a:buFontTx/>
              <a:buChar char="-"/>
            </a:pPr>
            <a:r>
              <a:rPr lang="hr-HR" sz="2000" dirty="0" smtClean="0"/>
              <a:t>Sposobnost obrade i razmjene znanja</a:t>
            </a:r>
          </a:p>
          <a:p>
            <a:pPr>
              <a:buNone/>
            </a:pPr>
            <a:r>
              <a:rPr lang="hr-HR" sz="2000" dirty="0" smtClean="0"/>
              <a:t>Umjetni sustav je inteligentan ako u rješavanju spoznajnih zadataka postiže gotovo iste rezultate kao i čovjek.</a:t>
            </a:r>
          </a:p>
          <a:p>
            <a:pPr>
              <a:buNone/>
            </a:pPr>
            <a:r>
              <a:rPr lang="hr-HR" sz="2400" b="1" dirty="0" smtClean="0"/>
              <a:t>INTELIGENTNI AGENTI</a:t>
            </a: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- Posrednici korisnika/vlasnika. Djeluju samostalno u ime korisnika: obrada informacija, suradnja i dogovor. Baziraju se na tehnikama umjetne inteligencije , raspodijeljenom programiranju , Internet tehnologijama i mobilnim komunikacijama.</a:t>
            </a:r>
            <a:endParaRPr lang="hr-HR" sz="2400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PODRUČJA UMJETNE INTELIGENCIJE :</a:t>
            </a:r>
            <a:endParaRPr lang="hr-HR" sz="2000" b="1" dirty="0" smtClean="0"/>
          </a:p>
          <a:p>
            <a:pPr>
              <a:buFontTx/>
              <a:buChar char="-"/>
            </a:pPr>
            <a:r>
              <a:rPr lang="hr-HR" sz="2000" dirty="0" smtClean="0"/>
              <a:t>Sustavi za potporu u odlučivanju</a:t>
            </a:r>
          </a:p>
          <a:p>
            <a:pPr>
              <a:buFontTx/>
              <a:buChar char="-"/>
            </a:pPr>
            <a:r>
              <a:rPr lang="hr-HR" sz="2000" dirty="0" smtClean="0"/>
              <a:t>Ekspertni sustavi</a:t>
            </a:r>
          </a:p>
          <a:p>
            <a:pPr>
              <a:buFontTx/>
              <a:buChar char="-"/>
            </a:pPr>
            <a:r>
              <a:rPr lang="hr-HR" sz="2000" dirty="0" smtClean="0"/>
              <a:t>Inteligentno pretraživanje podataka</a:t>
            </a:r>
          </a:p>
          <a:p>
            <a:pPr>
              <a:buFontTx/>
              <a:buChar char="-"/>
            </a:pPr>
            <a:r>
              <a:rPr lang="hr-HR" sz="2000" dirty="0" smtClean="0"/>
              <a:t>Formalizmi i metode prikaza znanja</a:t>
            </a:r>
          </a:p>
          <a:p>
            <a:pPr>
              <a:buFontTx/>
              <a:buChar char="-"/>
            </a:pPr>
            <a:r>
              <a:rPr lang="hr-HR" sz="2000" dirty="0" smtClean="0"/>
              <a:t>Rješavanje problema i metode pretraživanja</a:t>
            </a:r>
          </a:p>
          <a:p>
            <a:pPr>
              <a:buFontTx/>
              <a:buChar char="-"/>
            </a:pPr>
            <a:r>
              <a:rPr lang="hr-HR" sz="2000" dirty="0" smtClean="0"/>
              <a:t>Učenje korištenjem primjera</a:t>
            </a:r>
          </a:p>
          <a:p>
            <a:pPr>
              <a:buFontTx/>
              <a:buChar char="-"/>
            </a:pPr>
            <a:r>
              <a:rPr lang="hr-HR" sz="2000" dirty="0" smtClean="0"/>
              <a:t>Razumijevanje i obrada prirodnih/umjetnih jezika</a:t>
            </a:r>
          </a:p>
          <a:p>
            <a:pPr>
              <a:buFontTx/>
              <a:buChar char="-"/>
            </a:pPr>
            <a:r>
              <a:rPr lang="hr-HR" sz="2000" dirty="0" smtClean="0"/>
              <a:t>Računalni vid </a:t>
            </a:r>
          </a:p>
          <a:p>
            <a:pPr>
              <a:buFontTx/>
              <a:buChar char="-"/>
            </a:pPr>
            <a:r>
              <a:rPr lang="hr-HR" sz="2000" dirty="0" smtClean="0"/>
              <a:t>Približno računanje (umjetne neuronske mreže, genetski algoritmi, neizrazita logika)</a:t>
            </a:r>
          </a:p>
          <a:p>
            <a:pPr>
              <a:buFontTx/>
              <a:buChar char="-"/>
            </a:pPr>
            <a:r>
              <a:rPr lang="hr-HR" sz="2000" dirty="0" smtClean="0"/>
              <a:t>Robotika </a:t>
            </a:r>
            <a:endParaRPr lang="hr-HR" sz="2400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INTEGRACIJE INTELIGENTNIH SUSTAVA</a:t>
            </a:r>
            <a:endParaRPr lang="hr-HR" sz="2000" b="1" dirty="0" smtClean="0"/>
          </a:p>
          <a:p>
            <a:pPr>
              <a:buFontTx/>
              <a:buChar char="-"/>
            </a:pPr>
            <a:r>
              <a:rPr lang="hr-HR" sz="2400" b="1" dirty="0" smtClean="0"/>
              <a:t>Sustavi temeljeni na pravilima</a:t>
            </a:r>
          </a:p>
          <a:p>
            <a:pPr>
              <a:buFontTx/>
              <a:buChar char="-"/>
            </a:pPr>
            <a:r>
              <a:rPr lang="hr-HR" sz="2400" b="1" dirty="0" smtClean="0"/>
              <a:t>Neizrazita (Fuzzy) logika </a:t>
            </a:r>
            <a:r>
              <a:rPr lang="hr-HR" sz="2400" dirty="0" smtClean="0"/>
              <a:t>– računanje s riječima , približne vrijednosti koje opisuju značenja , načini zaključivanja i odlučivanja</a:t>
            </a:r>
          </a:p>
          <a:p>
            <a:pPr>
              <a:buFontTx/>
              <a:buChar char="-"/>
            </a:pPr>
            <a:r>
              <a:rPr lang="hr-HR" sz="2400" b="1" dirty="0" smtClean="0"/>
              <a:t>Umjetne neuronske mreže </a:t>
            </a:r>
            <a:r>
              <a:rPr lang="hr-HR" sz="2400" dirty="0" smtClean="0"/>
              <a:t>– uče na temelju iskustva i modificiraju postojeća ili stvaraju nova pravila</a:t>
            </a:r>
          </a:p>
          <a:p>
            <a:pPr>
              <a:buFontTx/>
              <a:buChar char="-"/>
            </a:pPr>
            <a:r>
              <a:rPr lang="hr-HR" sz="2400" b="1" dirty="0" smtClean="0"/>
              <a:t>Evolucijski sust</a:t>
            </a:r>
            <a:r>
              <a:rPr lang="hr-HR" sz="2400" dirty="0" smtClean="0"/>
              <a:t>avi – zasnovani su na modelima prirodne selekcije , genetika </a:t>
            </a:r>
          </a:p>
          <a:p>
            <a:pPr>
              <a:buFontTx/>
              <a:buChar char="-"/>
            </a:pPr>
            <a:r>
              <a:rPr lang="hr-HR" sz="2400" b="1" dirty="0" smtClean="0"/>
              <a:t>Hibridni sustavi </a:t>
            </a:r>
          </a:p>
          <a:p>
            <a:pPr>
              <a:buNone/>
            </a:pPr>
            <a:endParaRPr lang="hr-HR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EKSPERTNI SUSTAV</a:t>
            </a:r>
          </a:p>
          <a:p>
            <a:pPr>
              <a:buNone/>
            </a:pPr>
            <a:r>
              <a:rPr lang="hr-HR" sz="2000" dirty="0" smtClean="0"/>
              <a:t>- prikuplja, organizira i koristi znanje stručnjaka za rješavanje problema iz određenog uskog područja </a:t>
            </a:r>
          </a:p>
          <a:p>
            <a:pPr>
              <a:buNone/>
            </a:pPr>
            <a:r>
              <a:rPr lang="hr-HR" sz="2000" dirty="0" smtClean="0"/>
              <a:t>Za ekspertni sustav vrijedi :</a:t>
            </a:r>
          </a:p>
          <a:p>
            <a:pPr>
              <a:buFontTx/>
              <a:buChar char="-"/>
            </a:pPr>
            <a:r>
              <a:rPr lang="hr-HR" sz="2000" dirty="0" smtClean="0"/>
              <a:t>znanje i stručnost čovjeka izraženi su u obliku pravila (ako… onda …)</a:t>
            </a:r>
          </a:p>
          <a:p>
            <a:pPr>
              <a:buFontTx/>
              <a:buChar char="-"/>
            </a:pPr>
            <a:r>
              <a:rPr lang="hr-HR" sz="2000" dirty="0" smtClean="0"/>
              <a:t>baza znanja i mehanizam zaključivanja su razdvojeni</a:t>
            </a:r>
          </a:p>
          <a:p>
            <a:pPr>
              <a:buFontTx/>
              <a:buChar char="-"/>
            </a:pPr>
            <a:r>
              <a:rPr lang="hr-HR" sz="2000" dirty="0" smtClean="0"/>
              <a:t>sustav je u stanju objasniti postupak zaključivanja</a:t>
            </a:r>
          </a:p>
          <a:p>
            <a:pPr>
              <a:buNone/>
            </a:pPr>
            <a:r>
              <a:rPr lang="hr-HR" sz="2400" b="1" dirty="0" smtClean="0"/>
              <a:t>INŽENJERING  ZNANJA</a:t>
            </a:r>
            <a:endParaRPr lang="hr-HR" sz="2000" b="1" dirty="0" smtClean="0"/>
          </a:p>
          <a:p>
            <a:pPr>
              <a:buFontTx/>
              <a:buChar char="-"/>
            </a:pPr>
            <a:r>
              <a:rPr lang="hr-HR" sz="2000" dirty="0" smtClean="0"/>
              <a:t>Način prikupljanja, prikaza i upotrebe znanja</a:t>
            </a:r>
          </a:p>
          <a:p>
            <a:pPr>
              <a:buFontTx/>
              <a:buChar char="-"/>
            </a:pPr>
            <a:r>
              <a:rPr lang="hr-HR" sz="2000" dirty="0" smtClean="0"/>
              <a:t>Izražavanje stručnjaka – dvosmisleni termini (obično, ponekad, …) – korištenje lingvističkih varijabli ( visok, brz, težak, ..)</a:t>
            </a:r>
          </a:p>
          <a:p>
            <a:pPr>
              <a:buFontTx/>
              <a:buChar char="-"/>
            </a:pPr>
            <a:r>
              <a:rPr lang="hr-HR" sz="2000" dirty="0" smtClean="0"/>
              <a:t>Postupak prikupljanja , provjere i prerade znanja je zamoran i skup</a:t>
            </a:r>
          </a:p>
          <a:p>
            <a:pPr>
              <a:buNone/>
            </a:pPr>
            <a:endParaRPr lang="hr-HR" sz="2400" dirty="0" smtClean="0"/>
          </a:p>
          <a:p>
            <a:pPr>
              <a:buFontTx/>
              <a:buChar char="-"/>
            </a:pPr>
            <a:endParaRPr lang="hr-HR" sz="2000" dirty="0" smtClean="0"/>
          </a:p>
          <a:p>
            <a:pPr>
              <a:buFontTx/>
              <a:buChar char="-"/>
            </a:pPr>
            <a:endParaRPr lang="hr-HR" sz="20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ONTOLOGIJE  I  BAZE  ZNANJA</a:t>
            </a:r>
            <a:endParaRPr lang="hr-HR" sz="2000" b="1" dirty="0" smtClean="0"/>
          </a:p>
          <a:p>
            <a:pPr>
              <a:buNone/>
            </a:pPr>
            <a:r>
              <a:rPr lang="hr-HR" sz="2400" dirty="0" smtClean="0"/>
              <a:t>Ontologija – proučavanje suštine značenja pojmova</a:t>
            </a:r>
          </a:p>
          <a:p>
            <a:pPr>
              <a:buNone/>
            </a:pPr>
            <a:r>
              <a:rPr lang="hr-HR" sz="2400" dirty="0" smtClean="0"/>
              <a:t>Opis klasa pojmova i njihovih odnosa</a:t>
            </a:r>
          </a:p>
          <a:p>
            <a:pPr>
              <a:buNone/>
            </a:pPr>
            <a:r>
              <a:rPr lang="hr-HR" sz="2400" dirty="0" smtClean="0"/>
              <a:t>Elementi u izgradnji ontologije :</a:t>
            </a:r>
            <a:br>
              <a:rPr lang="hr-HR" sz="2400" dirty="0" smtClean="0"/>
            </a:br>
            <a:r>
              <a:rPr lang="hr-HR" sz="2400" dirty="0" smtClean="0"/>
              <a:t>- Klase pojmova</a:t>
            </a:r>
            <a:br>
              <a:rPr lang="hr-HR" sz="2400" dirty="0" smtClean="0"/>
            </a:br>
            <a:r>
              <a:rPr lang="hr-HR" sz="2400" dirty="0" smtClean="0"/>
              <a:t>- Obilježja pojmova koja opisuju značajke i atribute (uloge) pojmova</a:t>
            </a:r>
            <a:br>
              <a:rPr lang="hr-HR" sz="2400" dirty="0" smtClean="0"/>
            </a:br>
            <a:r>
              <a:rPr lang="hr-HR" sz="2400" dirty="0" smtClean="0"/>
              <a:t>- Ograničenja na uporabu obilježja</a:t>
            </a:r>
          </a:p>
          <a:p>
            <a:pPr>
              <a:buNone/>
            </a:pPr>
            <a:r>
              <a:rPr lang="hr-HR" sz="2400" dirty="0" smtClean="0"/>
              <a:t>Ontologija + skup primjera pojmova → Bazu znanja</a:t>
            </a:r>
          </a:p>
          <a:p>
            <a:pPr>
              <a:buNone/>
            </a:pPr>
            <a:r>
              <a:rPr lang="hr-HR" sz="2400" dirty="0" smtClean="0"/>
              <a:t>Programski alati za izgradnju ontologije : </a:t>
            </a:r>
            <a:r>
              <a:rPr lang="hr-HR" sz="2400" dirty="0" smtClean="0">
                <a:hlinkClick r:id="rId2"/>
              </a:rPr>
              <a:t>http://protege.stanford.edu/</a:t>
            </a:r>
            <a:r>
              <a:rPr lang="hr-HR" sz="2400" dirty="0" smtClean="0"/>
              <a:t>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                   STRUKTURA  EKSPERTNOG  SUSTAVA</a:t>
            </a:r>
            <a:endParaRPr lang="hr-HR" sz="2400" b="1" dirty="0"/>
          </a:p>
        </p:txBody>
      </p:sp>
      <p:pic>
        <p:nvPicPr>
          <p:cNvPr id="1026" name="Picture 2" descr="C:\Users\Kos\Documents\IMG_2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467600" cy="5076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           </a:t>
            </a:r>
            <a:r>
              <a:rPr lang="hr-HR" sz="2800" b="1" dirty="0" smtClean="0"/>
              <a:t>CIKLUS MEHANIZMA  ZAKLJUČIVANJA</a:t>
            </a:r>
            <a:endParaRPr lang="hr-HR" sz="2800" dirty="0"/>
          </a:p>
        </p:txBody>
      </p:sp>
      <p:pic>
        <p:nvPicPr>
          <p:cNvPr id="2050" name="Picture 2" descr="C:\Users\Kos\Documents\IMG_2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037" y="1828800"/>
            <a:ext cx="7218363" cy="4589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b="1" dirty="0" smtClean="0"/>
              <a:t>                          LOGIKA  SUDOVA</a:t>
            </a:r>
          </a:p>
          <a:p>
            <a:pPr>
              <a:buNone/>
            </a:pPr>
            <a:r>
              <a:rPr lang="hr-HR" sz="2800" b="1" dirty="0" smtClean="0"/>
              <a:t>Sud</a:t>
            </a:r>
            <a:r>
              <a:rPr lang="hr-HR" sz="2800" dirty="0" smtClean="0"/>
              <a:t> </a:t>
            </a:r>
            <a:r>
              <a:rPr lang="hr-HR" sz="2800" dirty="0" smtClean="0"/>
              <a:t>-  </a:t>
            </a:r>
            <a:r>
              <a:rPr lang="hr-HR" sz="2800" dirty="0" smtClean="0"/>
              <a:t>izjava , izreka ili propozicija</a:t>
            </a:r>
          </a:p>
          <a:p>
            <a:pPr>
              <a:buFontTx/>
              <a:buChar char="-"/>
            </a:pPr>
            <a:r>
              <a:rPr lang="hr-HR" sz="2800" dirty="0" smtClean="0"/>
              <a:t>P :: “Auto je skup” – ovom sudu nije pridružena vrijednost istinitosti – istina za novi auto – laž za stari auto</a:t>
            </a:r>
          </a:p>
          <a:p>
            <a:pPr>
              <a:buNone/>
            </a:pPr>
            <a:r>
              <a:rPr lang="hr-HR" sz="2800" b="1" dirty="0" smtClean="0"/>
              <a:t>Sudu je uvijek pridružena vrijednost istinitosti</a:t>
            </a:r>
          </a:p>
          <a:p>
            <a:pPr>
              <a:buNone/>
            </a:pPr>
            <a:r>
              <a:rPr lang="hr-HR" sz="2800" b="1" dirty="0" smtClean="0"/>
              <a:t>- Propozicija : T – F → T – true(istina)   ,  F – false(laž)  </a:t>
            </a:r>
          </a:p>
          <a:p>
            <a:pPr>
              <a:buFontTx/>
              <a:buChar char="-"/>
            </a:pPr>
            <a:endParaRPr lang="hr-HR" sz="28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b="1" dirty="0" smtClean="0"/>
              <a:t>                            TABLICA  ISTINITOSTI</a:t>
            </a:r>
            <a:endParaRPr lang="hr-HR" sz="2800" b="1" dirty="0"/>
          </a:p>
        </p:txBody>
      </p:sp>
      <p:pic>
        <p:nvPicPr>
          <p:cNvPr id="3074" name="Picture 2" descr="C:\Users\Kos\Documents\IMG_2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184" y="1676400"/>
            <a:ext cx="830938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POŠTANSKI  PROMET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/>
              <a:t>- </a:t>
            </a:r>
            <a:r>
              <a:rPr lang="hr-HR" sz="2000" b="1" dirty="0" smtClean="0"/>
              <a:t>skup poštanskih usluga </a:t>
            </a:r>
            <a:r>
              <a:rPr lang="hr-HR" sz="2000" dirty="0" smtClean="0"/>
              <a:t>što ih obavljaju poštanske organizacije preko jedinica i sredstava poštanske mreže i jedinica poštanskog prometa (unutarnja služba otpreme i prijevoza). Poštanske usluge su : pismovne, paketske i poštansko-uputničke usluge.</a:t>
            </a:r>
          </a:p>
          <a:p>
            <a:pPr>
              <a:buNone/>
            </a:pPr>
            <a:r>
              <a:rPr lang="hr-HR" sz="2000" b="1" dirty="0" smtClean="0"/>
              <a:t>Posebne poštanske usluge </a:t>
            </a:r>
            <a:r>
              <a:rPr lang="hr-HR" sz="2000" dirty="0" smtClean="0"/>
              <a:t>( posebna rukovanja) – odnose se na usluge za već preuzete pošiljke na prijenos po posebnom zahtjevu korisnika (preporučeno, hitno, avionom , uz povratnicu, uz naplatu otkupnine,…)</a:t>
            </a:r>
          </a:p>
          <a:p>
            <a:pPr>
              <a:buNone/>
            </a:pPr>
            <a:r>
              <a:rPr lang="hr-HR" sz="2000" b="1" dirty="0" smtClean="0"/>
              <a:t>Dopunske poštanske usluge </a:t>
            </a:r>
            <a:r>
              <a:rPr lang="hr-HR" sz="2000" dirty="0" smtClean="0"/>
              <a:t>– odnose se na dopunski zahtjev pošiljatelja ili primatelja : izmjena ili dopuna adrese, vraćanje ili čuvanje pošiljke,…</a:t>
            </a:r>
          </a:p>
          <a:p>
            <a:pPr>
              <a:buNone/>
            </a:pPr>
            <a:r>
              <a:rPr lang="hr-HR" sz="2000" b="1" dirty="0" smtClean="0"/>
              <a:t>Ostale poštanske usluge </a:t>
            </a:r>
            <a:r>
              <a:rPr lang="hr-HR" sz="2000" dirty="0" smtClean="0"/>
              <a:t>– odnose se na potraživanje pošiljke , dostavu paketa, carinski pregled, izdavanje potvrda, …</a:t>
            </a:r>
          </a:p>
          <a:p>
            <a:pPr>
              <a:buNone/>
            </a:pPr>
            <a:r>
              <a:rPr lang="hr-HR" sz="2000" b="1" dirty="0" smtClean="0"/>
              <a:t>Poštanske pošiljke mogu biti </a:t>
            </a:r>
            <a:r>
              <a:rPr lang="hr-HR" sz="2000" dirty="0" smtClean="0"/>
              <a:t>:  obične (primanje i uručenje obavlja se bez potvrde- nema evidencije) , knjižene (primanje i uručenje obavlja se uz potvrdu i evidenciju). U radu pošte koristi se poštanski žig koji sadrži naziv pošte, oznaku za dan-mjesec-godinu-sat, poštanski broj i radno mjesto.</a:t>
            </a:r>
            <a:endParaRPr lang="hr-HR" sz="20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600" b="1" dirty="0" smtClean="0"/>
              <a:t>                 UVJETOVANI  SUDOVI</a:t>
            </a:r>
            <a:endParaRPr lang="hr-HR" sz="3600" b="1" dirty="0"/>
          </a:p>
        </p:txBody>
      </p:sp>
      <p:pic>
        <p:nvPicPr>
          <p:cNvPr id="4098" name="Picture 2" descr="C:\Users\Kos\Documents\IMG_2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848475" cy="5060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hr-HR" b="1" dirty="0" smtClean="0"/>
              <a:t>                  POJAM SKUPA</a:t>
            </a:r>
            <a:endParaRPr lang="hr-HR" sz="2000" dirty="0" smtClean="0"/>
          </a:p>
          <a:p>
            <a:pPr>
              <a:buNone/>
            </a:pPr>
            <a:r>
              <a:rPr lang="hr-HR" sz="2400" b="1" dirty="0" smtClean="0"/>
              <a:t>Skup</a:t>
            </a:r>
            <a:r>
              <a:rPr lang="hr-HR" sz="2400" dirty="0" smtClean="0"/>
              <a:t> – cjelina sastavljena od dijelova koji se zovu članovi ili elementi skupa</a:t>
            </a:r>
          </a:p>
          <a:p>
            <a:pPr>
              <a:buNone/>
            </a:pPr>
            <a:r>
              <a:rPr lang="hr-HR" sz="2400" dirty="0" smtClean="0"/>
              <a:t>Članovi pridruženi skupu imaju zajednička obilježja</a:t>
            </a:r>
          </a:p>
          <a:p>
            <a:pPr>
              <a:buNone/>
            </a:pPr>
            <a:r>
              <a:rPr lang="hr-HR" sz="2400" dirty="0" smtClean="0"/>
              <a:t>Prema mjeri zajedničkih obilježja neki objekt pripada ili ne pripada skupu ( a </a:t>
            </a:r>
            <a:r>
              <a:rPr lang="el-GR" sz="2400" dirty="0" smtClean="0"/>
              <a:t>ϵ</a:t>
            </a:r>
            <a:r>
              <a:rPr lang="hr-HR" sz="2400" dirty="0" smtClean="0"/>
              <a:t> X )</a:t>
            </a:r>
          </a:p>
          <a:p>
            <a:pPr>
              <a:buNone/>
            </a:pPr>
            <a:r>
              <a:rPr lang="hr-HR" sz="2400" b="1" dirty="0" smtClean="0"/>
              <a:t>Zadavanje izrazitih skupova :</a:t>
            </a:r>
          </a:p>
          <a:p>
            <a:pPr>
              <a:buFontTx/>
              <a:buChar char="-"/>
            </a:pPr>
            <a:r>
              <a:rPr lang="hr-HR" sz="2400" dirty="0" smtClean="0"/>
              <a:t>A = { 1, 2, 3, …, 98 , 99, 100 }</a:t>
            </a:r>
          </a:p>
          <a:p>
            <a:pPr>
              <a:buNone/>
            </a:pPr>
            <a:r>
              <a:rPr lang="hr-HR" sz="2400" b="1" dirty="0" smtClean="0"/>
              <a:t>Navođenje </a:t>
            </a:r>
            <a:r>
              <a:rPr lang="hr-HR" sz="2400" b="1" dirty="0" smtClean="0"/>
              <a:t>zajedničkog svojstva članova </a:t>
            </a:r>
            <a:r>
              <a:rPr lang="hr-HR" sz="2400" dirty="0" smtClean="0"/>
              <a:t>:</a:t>
            </a:r>
          </a:p>
          <a:p>
            <a:pPr>
              <a:buNone/>
            </a:pPr>
            <a:r>
              <a:rPr lang="hr-HR" sz="2400" dirty="0" smtClean="0"/>
              <a:t>-  A = {  x | 1 &lt; x &lt; 100 ,  x je cijeli broj }</a:t>
            </a:r>
          </a:p>
          <a:p>
            <a:pPr>
              <a:buNone/>
            </a:pPr>
            <a:endParaRPr lang="hr-HR" b="1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/>
              <a:t>          ČLANSTVO  U NEIZRAZITOM  SKUPU</a:t>
            </a:r>
            <a:endParaRPr lang="hr-HR" b="1" dirty="0"/>
          </a:p>
        </p:txBody>
      </p:sp>
      <p:pic>
        <p:nvPicPr>
          <p:cNvPr id="5122" name="Picture 2" descr="C:\Users\Kos\Documents\IMG_2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7467600" cy="4870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hr-HR" b="1" dirty="0" smtClean="0"/>
              <a:t>            Neizraziti (fuzzy, n-) skupovi</a:t>
            </a:r>
            <a:endParaRPr lang="hr-HR" sz="2400" dirty="0" smtClean="0"/>
          </a:p>
          <a:p>
            <a:pPr>
              <a:buNone/>
            </a:pPr>
            <a:r>
              <a:rPr lang="hr-HR" dirty="0" smtClean="0"/>
              <a:t>Stupanj pripadnosti elementa </a:t>
            </a:r>
            <a:r>
              <a:rPr lang="hr-HR" b="1" dirty="0" smtClean="0"/>
              <a:t>x</a:t>
            </a:r>
            <a:r>
              <a:rPr lang="hr-HR" dirty="0" smtClean="0"/>
              <a:t> neizrazitom skupu </a:t>
            </a:r>
            <a:r>
              <a:rPr lang="hr-HR" b="1" dirty="0" smtClean="0"/>
              <a:t>A</a:t>
            </a:r>
            <a:r>
              <a:rPr lang="hr-HR" dirty="0" smtClean="0"/>
              <a:t> zadan je realnom vrijednošću </a:t>
            </a:r>
            <a:r>
              <a:rPr lang="hr-HR" b="1" dirty="0" smtClean="0"/>
              <a:t>između 0 i 1.</a:t>
            </a:r>
          </a:p>
          <a:p>
            <a:pPr>
              <a:buNone/>
            </a:pPr>
            <a:r>
              <a:rPr lang="hr-HR" b="1" dirty="0" smtClean="0"/>
              <a:t>          </a:t>
            </a:r>
            <a:r>
              <a:rPr lang="el-GR" b="1" dirty="0" smtClean="0"/>
              <a:t>μ</a:t>
            </a:r>
            <a:r>
              <a:rPr lang="hr-HR" b="1" dirty="0" smtClean="0"/>
              <a:t>A  (x)  :  A → { 0, 1 }</a:t>
            </a:r>
          </a:p>
          <a:p>
            <a:pPr>
              <a:buNone/>
            </a:pPr>
            <a:r>
              <a:rPr lang="hr-HR" dirty="0" smtClean="0"/>
              <a:t>Izričaju stupnja pripadnosti odgovara funkcija članstva neizrazitog skupa.</a:t>
            </a:r>
          </a:p>
          <a:p>
            <a:pPr>
              <a:buNone/>
            </a:pPr>
            <a:endParaRPr lang="hr-HR" b="1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</a:t>
            </a:r>
            <a:r>
              <a:rPr lang="hr-HR" b="1" dirty="0" smtClean="0"/>
              <a:t>Trokutna funkcija članstva – neprekidni skup</a:t>
            </a:r>
            <a:endParaRPr lang="hr-HR" dirty="0"/>
          </a:p>
        </p:txBody>
      </p:sp>
      <p:pic>
        <p:nvPicPr>
          <p:cNvPr id="6146" name="Picture 2" descr="C:\Users\Kos\Documents\IMG_2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955" y="1752600"/>
            <a:ext cx="7689281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hr-HR" b="1" dirty="0" smtClean="0"/>
              <a:t>Trokutna funkcija članstva – diskretni skup</a:t>
            </a:r>
            <a:endParaRPr lang="hr-HR" dirty="0"/>
          </a:p>
        </p:txBody>
      </p:sp>
      <p:pic>
        <p:nvPicPr>
          <p:cNvPr id="7170" name="Picture 2" descr="C:\Users\Kos\Documents\IMG_2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8124825" cy="4758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b="1" dirty="0" smtClean="0"/>
              <a:t>UMJETNE NEURONSKE MREŽE – </a:t>
            </a:r>
            <a:r>
              <a:rPr lang="hr-HR" sz="2400" dirty="0" smtClean="0"/>
              <a:t>mreže međusobno povezanih procesnih elemenata čije je ponašanje slično ponašanju biološkog neurona. </a:t>
            </a:r>
            <a:r>
              <a:rPr lang="hr-HR" sz="2400" b="1" dirty="0" smtClean="0"/>
              <a:t>Procesni elementi </a:t>
            </a:r>
            <a:r>
              <a:rPr lang="hr-HR" sz="2400" dirty="0" smtClean="0"/>
              <a:t>u mreži povezani su na način sličan </a:t>
            </a:r>
            <a:r>
              <a:rPr lang="hr-HR" sz="2400" b="1" dirty="0" smtClean="0"/>
              <a:t>povezanosti neurona u kori mozga</a:t>
            </a:r>
            <a:r>
              <a:rPr lang="hr-HR" sz="2400" dirty="0" smtClean="0"/>
              <a:t>.</a:t>
            </a:r>
          </a:p>
          <a:p>
            <a:pPr>
              <a:buNone/>
            </a:pPr>
            <a:r>
              <a:rPr lang="hr-HR" sz="2400" b="1" dirty="0" smtClean="0"/>
              <a:t>SPOSOBNOSTI UMJETNE NEURONSKE MREŽE :</a:t>
            </a:r>
            <a:br>
              <a:rPr lang="hr-HR" sz="2400" b="1" dirty="0" smtClean="0"/>
            </a:br>
            <a:r>
              <a:rPr lang="hr-HR" sz="2400" b="1" dirty="0" smtClean="0"/>
              <a:t>- učenje na temelju iskustva – </a:t>
            </a:r>
            <a:r>
              <a:rPr lang="hr-HR" sz="2400" dirty="0" smtClean="0"/>
              <a:t>prilagođava se okolini promjenom ponašanja</a:t>
            </a:r>
            <a:br>
              <a:rPr lang="hr-HR" sz="2400" dirty="0" smtClean="0"/>
            </a:br>
            <a:r>
              <a:rPr lang="hr-HR" sz="2400" dirty="0" smtClean="0"/>
              <a:t>- </a:t>
            </a:r>
            <a:r>
              <a:rPr lang="hr-HR" sz="2400" b="1" dirty="0" smtClean="0"/>
              <a:t>sposobnost poopćavanja – </a:t>
            </a:r>
            <a:r>
              <a:rPr lang="hr-HR" sz="2400" dirty="0" smtClean="0"/>
              <a:t>neosjetljivost na male promjene ulaznih podataka</a:t>
            </a:r>
            <a:br>
              <a:rPr lang="hr-HR" sz="2400" dirty="0" smtClean="0"/>
            </a:br>
            <a:r>
              <a:rPr lang="hr-HR" sz="2400" dirty="0" smtClean="0"/>
              <a:t>- </a:t>
            </a:r>
            <a:r>
              <a:rPr lang="hr-HR" sz="2400" b="1" dirty="0" smtClean="0"/>
              <a:t>sposobnost apstrakcije – </a:t>
            </a:r>
            <a:r>
              <a:rPr lang="hr-HR" sz="2400" dirty="0" smtClean="0"/>
              <a:t>odjeljivanje bitnog od nebitnog</a:t>
            </a:r>
            <a:br>
              <a:rPr lang="hr-HR" sz="2400" dirty="0" smtClean="0"/>
            </a:br>
            <a:r>
              <a:rPr lang="hr-HR" sz="2400" dirty="0" smtClean="0"/>
              <a:t>- </a:t>
            </a:r>
            <a:r>
              <a:rPr lang="hr-HR" sz="2400" b="1" dirty="0" smtClean="0"/>
              <a:t>primjenljivost – </a:t>
            </a:r>
            <a:r>
              <a:rPr lang="hr-HR" sz="2400" dirty="0" smtClean="0"/>
              <a:t>prepoznavanje uzoraka, klasifikacija, predviđanje, identifikacija, optimizacija, prilagodljivo vođenje</a:t>
            </a:r>
            <a:endParaRPr lang="hr-HR" sz="2400" b="1" dirty="0" smtClean="0"/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endParaRPr lang="hr-HR" sz="2000" dirty="0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hr-HR" b="1" dirty="0" smtClean="0"/>
              <a:t>    BIOLOŠKE OSNOVE NEURONSKIH MREŽA</a:t>
            </a:r>
          </a:p>
          <a:p>
            <a:pPr>
              <a:buNone/>
            </a:pPr>
            <a:r>
              <a:rPr lang="hr-HR" sz="2800" b="1" dirty="0" smtClean="0"/>
              <a:t>Mozak – </a:t>
            </a:r>
            <a:r>
              <a:rPr lang="hr-HR" sz="2400" dirty="0" smtClean="0"/>
              <a:t>složeni sustav sa sposobnošću učenja, pamćenja, sjećanja,rješavanja, zaključivanja, prepoznavanja, klasifikacije, </a:t>
            </a:r>
          </a:p>
          <a:p>
            <a:pPr>
              <a:buNone/>
            </a:pPr>
            <a:r>
              <a:rPr lang="hr-HR" sz="2400" b="1" dirty="0" smtClean="0"/>
              <a:t>Živac – neuron – </a:t>
            </a:r>
            <a:r>
              <a:rPr lang="hr-HR" sz="2400" dirty="0" smtClean="0"/>
              <a:t>osnovna stanica živčanog sustava kore mozga </a:t>
            </a:r>
            <a:endParaRPr lang="hr-HR" sz="2400" b="1" dirty="0"/>
          </a:p>
        </p:txBody>
      </p:sp>
      <p:pic>
        <p:nvPicPr>
          <p:cNvPr id="9218" name="Picture 2" descr="C:\Users\Kos\Documents\IMG_2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124200"/>
            <a:ext cx="7524372" cy="2362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b="1" dirty="0" smtClean="0"/>
              <a:t>ELEMENTI BIOLOŠKOG NEURONA </a:t>
            </a:r>
            <a:endParaRPr lang="hr-HR" sz="2400" dirty="0" smtClean="0"/>
          </a:p>
          <a:p>
            <a:pPr>
              <a:buNone/>
            </a:pPr>
            <a:r>
              <a:rPr lang="hr-HR" sz="2400" b="1" dirty="0" smtClean="0"/>
              <a:t>Neuron – </a:t>
            </a:r>
            <a:r>
              <a:rPr lang="hr-HR" sz="2400" dirty="0" smtClean="0"/>
              <a:t>procesni član   ; </a:t>
            </a:r>
            <a:r>
              <a:rPr lang="hr-HR" sz="2400" b="1" dirty="0" smtClean="0"/>
              <a:t>Dendriti – </a:t>
            </a:r>
            <a:r>
              <a:rPr lang="hr-HR" sz="2400" dirty="0" smtClean="0"/>
              <a:t>ulazi u neuron</a:t>
            </a:r>
          </a:p>
          <a:p>
            <a:pPr>
              <a:buNone/>
            </a:pPr>
            <a:r>
              <a:rPr lang="hr-HR" sz="2400" b="1" dirty="0" smtClean="0"/>
              <a:t>Akson – </a:t>
            </a:r>
            <a:r>
              <a:rPr lang="hr-HR" sz="2400" dirty="0" smtClean="0"/>
              <a:t>izlaz iz neurona ; </a:t>
            </a:r>
            <a:r>
              <a:rPr lang="hr-HR" sz="2400" b="1" dirty="0" smtClean="0"/>
              <a:t>Jezgra  neurona – </a:t>
            </a:r>
            <a:r>
              <a:rPr lang="hr-HR" sz="2400" dirty="0" smtClean="0"/>
              <a:t>obrađuje električne signale</a:t>
            </a:r>
            <a:r>
              <a:rPr lang="hr-HR" sz="2400" b="1" dirty="0" smtClean="0"/>
              <a:t>   ;  Sinapsa – </a:t>
            </a:r>
            <a:r>
              <a:rPr lang="hr-HR" sz="2400" dirty="0" smtClean="0"/>
              <a:t>prostor između neurona – ispunjena tekućinom prijenosnika signala (neurotransmiter) koji ubrzavaju ili usporavaju prijenos električnih signala između neurona ; prilagođavanjem otpora i vodljivosti u sinapsi neuronska mreža uči i pamti</a:t>
            </a:r>
          </a:p>
          <a:p>
            <a:pPr>
              <a:buNone/>
            </a:pPr>
            <a:endParaRPr lang="hr-HR" sz="2400" b="1" dirty="0" smtClean="0"/>
          </a:p>
          <a:p>
            <a:pPr>
              <a:buNone/>
            </a:pPr>
            <a:endParaRPr lang="hr-HR" sz="2800" b="1" dirty="0"/>
          </a:p>
        </p:txBody>
      </p:sp>
      <p:pic>
        <p:nvPicPr>
          <p:cNvPr id="4" name="Picture 2" descr="C:\Users\Kos\Documents\IMG_2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34" y="4147578"/>
            <a:ext cx="6448466" cy="2024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b="1" dirty="0" smtClean="0"/>
              <a:t>BIOLOŠKA NEURONSKA MREŽA :</a:t>
            </a:r>
            <a:endParaRPr lang="hr-HR" sz="2000" b="1" dirty="0" smtClean="0"/>
          </a:p>
          <a:p>
            <a:pPr>
              <a:buFontTx/>
              <a:buChar char="-"/>
            </a:pPr>
            <a:r>
              <a:rPr lang="hr-HR" sz="2800" dirty="0" smtClean="0"/>
              <a:t>Kora mozga ; sadrži približno 10 na desetu  neurona i 10 na trinaestu sinapsi  koje utječu na njegovo ponašanje ; brzina obrade iznosi od 400 do 500 operacija u sekundi  ; moguć je paralelni način rada</a:t>
            </a:r>
          </a:p>
          <a:p>
            <a:pPr>
              <a:buNone/>
            </a:pPr>
            <a:r>
              <a:rPr lang="hr-HR" sz="2800" b="1" dirty="0" smtClean="0"/>
              <a:t>UMJETNA NEURONSKA MREŽA :</a:t>
            </a:r>
            <a:endParaRPr lang="hr-HR" sz="2000" dirty="0" smtClean="0"/>
          </a:p>
          <a:p>
            <a:pPr>
              <a:buFontTx/>
              <a:buChar char="-"/>
            </a:pPr>
            <a:r>
              <a:rPr lang="hr-HR" sz="2800" dirty="0" smtClean="0"/>
              <a:t>Sadrži nekoliko tisuća umjetnih neurona s manje od 10 na šestu umjetnih sinapsi ; brzina obrade iznosi od 100 do 200 milijuna operacija u sekundi ; moguć je serijski i paralelni način rada </a:t>
            </a:r>
          </a:p>
          <a:p>
            <a:pPr>
              <a:buFontTx/>
              <a:buChar char="-"/>
            </a:pPr>
            <a:endParaRPr lang="hr-HR" sz="2800" b="1" dirty="0" smtClean="0"/>
          </a:p>
          <a:p>
            <a:pPr>
              <a:buNone/>
            </a:pPr>
            <a:endParaRPr lang="hr-HR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TELEKOMUNIKACIJE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000" dirty="0" smtClean="0"/>
              <a:t>oblik komunikacija koji omogućuje razmjenu informacija na daljinu.</a:t>
            </a:r>
          </a:p>
          <a:p>
            <a:pPr>
              <a:buFontTx/>
              <a:buChar char="-"/>
            </a:pPr>
            <a:r>
              <a:rPr lang="hr-HR" sz="2000" dirty="0" smtClean="0"/>
              <a:t>Pomoću telekomunikacijskih usluga moguć je pristup govornim informacijama, računalnim podatcima, audioinformacijama, videoinformacijama, multimedijskim sadržajima ,… te njihova razmjena.</a:t>
            </a:r>
          </a:p>
          <a:p>
            <a:pPr>
              <a:buFontTx/>
              <a:buChar char="-"/>
            </a:pPr>
            <a:r>
              <a:rPr lang="hr-HR" sz="2000" dirty="0" smtClean="0"/>
              <a:t>Prijenosnu osnovu čine telekomunikacijske mreže koje služe za prijenos i komutaciju informacijskih  jedinica ( kanala, paketa) između korisnika.</a:t>
            </a:r>
          </a:p>
          <a:p>
            <a:pPr>
              <a:buFontTx/>
              <a:buChar char="-"/>
            </a:pPr>
            <a:r>
              <a:rPr lang="hr-HR" sz="2000" dirty="0" smtClean="0"/>
              <a:t>Korisnici pristupaju telekomunikacijskim uslugama pomoću krajnjih uređaja (fiksni/mobilni telefon) ili preko lokalnih mreža.</a:t>
            </a:r>
          </a:p>
          <a:p>
            <a:pPr>
              <a:buFontTx/>
              <a:buChar char="-"/>
            </a:pPr>
            <a:r>
              <a:rPr lang="hr-HR" sz="2000" dirty="0" smtClean="0"/>
              <a:t>Krovna  standardizacijska međunarodna organizacija za područje telekomunikacija je </a:t>
            </a:r>
            <a:r>
              <a:rPr lang="hr-HR" sz="2000" b="1" i="1" dirty="0" smtClean="0"/>
              <a:t>Međunarodna unija za telekomunikacije – ITU – International Telecommunication Union</a:t>
            </a:r>
            <a:r>
              <a:rPr lang="hr-HR" sz="2000" b="1" dirty="0" smtClean="0"/>
              <a:t> – od 1947. godine ITU je specijalizirana organizacija UN-a.</a:t>
            </a:r>
          </a:p>
          <a:p>
            <a:pPr>
              <a:buFontTx/>
              <a:buChar char="-"/>
            </a:pPr>
            <a:r>
              <a:rPr lang="hr-HR" sz="2000" dirty="0" smtClean="0"/>
              <a:t>U Europi za standardizaciju u ovoj domeni važna je </a:t>
            </a:r>
            <a:r>
              <a:rPr lang="hr-HR" sz="2000" b="1" i="1" dirty="0" smtClean="0"/>
              <a:t>ETSI</a:t>
            </a:r>
            <a:r>
              <a:rPr lang="hr-HR" sz="2000" i="1" dirty="0" smtClean="0"/>
              <a:t> – </a:t>
            </a:r>
            <a:r>
              <a:rPr lang="hr-HR" sz="2000" b="1" i="1" dirty="0" smtClean="0"/>
              <a:t>European Telecommunications Standards Institute ,  </a:t>
            </a:r>
            <a:r>
              <a:rPr lang="hr-HR" sz="2000" b="1" dirty="0" smtClean="0"/>
              <a:t>u SAD-u </a:t>
            </a:r>
            <a:r>
              <a:rPr lang="hr-HR" sz="2000" b="1" i="1" dirty="0" smtClean="0"/>
              <a:t>ANSI – American National Standards Institute.</a:t>
            </a:r>
            <a:endParaRPr lang="hr-HR" sz="2400" b="1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hr-HR" b="1" dirty="0" smtClean="0"/>
              <a:t>             MODEL UMJETNOG NEURONA</a:t>
            </a:r>
            <a:endParaRPr lang="hr-HR" b="1" dirty="0"/>
          </a:p>
        </p:txBody>
      </p:sp>
      <p:pic>
        <p:nvPicPr>
          <p:cNvPr id="8194" name="Picture 2" descr="C:\Users\Kos\Documents\IMG_2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770068" cy="5100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b="1" dirty="0" smtClean="0"/>
              <a:t>ELEMENTI  UMJETNOG  NEURONA</a:t>
            </a:r>
            <a:endParaRPr lang="hr-HR" sz="2000" dirty="0" smtClean="0"/>
          </a:p>
          <a:p>
            <a:pPr>
              <a:buNone/>
            </a:pPr>
            <a:r>
              <a:rPr lang="hr-HR" sz="2800" b="1" dirty="0" smtClean="0"/>
              <a:t>Ulazni signali – </a:t>
            </a:r>
            <a:r>
              <a:rPr lang="hr-HR" sz="2800" dirty="0" smtClean="0"/>
              <a:t>veličine kontinuiranih vrijednosti</a:t>
            </a:r>
          </a:p>
          <a:p>
            <a:pPr>
              <a:buNone/>
            </a:pPr>
            <a:r>
              <a:rPr lang="hr-HR" sz="2800" b="1" dirty="0" smtClean="0"/>
              <a:t>Težine – </a:t>
            </a:r>
            <a:r>
              <a:rPr lang="hr-HR" sz="2800" dirty="0" smtClean="0"/>
              <a:t>prilagodljive veličine, pozitivne ili negativne vrijednosti : </a:t>
            </a:r>
            <a:r>
              <a:rPr lang="hr-HR" sz="2800" dirty="0" smtClean="0"/>
              <a:t>imaju </a:t>
            </a:r>
            <a:r>
              <a:rPr lang="hr-HR" sz="2800" dirty="0" smtClean="0"/>
              <a:t>pojačano </a:t>
            </a:r>
            <a:r>
              <a:rPr lang="hr-HR" sz="2800" dirty="0" smtClean="0"/>
              <a:t>(ekscitacijsko) ili oslabljeno (inhibicijsko) djelovanje na ulazne signale</a:t>
            </a:r>
          </a:p>
          <a:p>
            <a:pPr>
              <a:buNone/>
            </a:pPr>
            <a:r>
              <a:rPr lang="hr-HR" sz="2800" b="1" dirty="0" smtClean="0"/>
              <a:t>Jezgra – </a:t>
            </a:r>
            <a:r>
              <a:rPr lang="hr-HR" sz="2800" dirty="0" smtClean="0"/>
              <a:t>zbrajanje opterećenih ulaznih signala, aktivacijska funkcija (prijenosna funkcija) neurona</a:t>
            </a:r>
          </a:p>
          <a:p>
            <a:pPr>
              <a:buNone/>
            </a:pPr>
            <a:r>
              <a:rPr lang="hr-HR" sz="2800" b="1" dirty="0" smtClean="0"/>
              <a:t>Izlazni signal – </a:t>
            </a:r>
            <a:r>
              <a:rPr lang="hr-HR" sz="2800" dirty="0" smtClean="0"/>
              <a:t>modificirani ulazni signal</a:t>
            </a:r>
            <a:endParaRPr lang="hr-HR" sz="2800" b="1" dirty="0"/>
          </a:p>
        </p:txBody>
      </p:sp>
      <p:pic>
        <p:nvPicPr>
          <p:cNvPr id="4" name="Picture 2" descr="C:\Users\Kos\Documents\IMG_2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953000"/>
            <a:ext cx="5153066" cy="1617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b="1" dirty="0" smtClean="0"/>
              <a:t>            Logistička funkcija neurona (sigmoid) </a:t>
            </a:r>
            <a:endParaRPr lang="hr-HR" sz="2800" b="1" dirty="0"/>
          </a:p>
        </p:txBody>
      </p:sp>
      <p:pic>
        <p:nvPicPr>
          <p:cNvPr id="1026" name="Picture 2" descr="C:\Users\Kos\Documents\IMG_2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199"/>
            <a:ext cx="7262409" cy="5010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800" dirty="0" smtClean="0"/>
              <a:t>                       </a:t>
            </a:r>
            <a:r>
              <a:rPr lang="hr-HR" sz="2800" b="1" dirty="0" smtClean="0"/>
              <a:t>GENETSKI  ALGORITMI</a:t>
            </a:r>
          </a:p>
          <a:p>
            <a:pPr>
              <a:buNone/>
            </a:pPr>
            <a:r>
              <a:rPr lang="hr-HR" sz="2400" dirty="0" smtClean="0"/>
              <a:t>- Postupak </a:t>
            </a:r>
            <a:r>
              <a:rPr lang="hr-HR" sz="2400" dirty="0" smtClean="0"/>
              <a:t>stohastičkog pretraživanja prostora rješenja na temelju “prirodnog” izbora najsposobnijih kandidatnih rješenja</a:t>
            </a:r>
          </a:p>
          <a:p>
            <a:pPr>
              <a:buNone/>
            </a:pPr>
            <a:r>
              <a:rPr lang="hr-HR" sz="2400" dirty="0" smtClean="0"/>
              <a:t>- Optimizacija </a:t>
            </a:r>
            <a:r>
              <a:rPr lang="hr-HR" sz="2400" dirty="0" smtClean="0"/>
              <a:t>umjetnih (tehnoloških, tehničkih) sustava na temelju optimizacije prirodnih sustava</a:t>
            </a:r>
          </a:p>
          <a:p>
            <a:pPr>
              <a:buNone/>
            </a:pPr>
            <a:r>
              <a:rPr lang="hr-HR" sz="2400" b="1" dirty="0" smtClean="0"/>
              <a:t>Prirodni izbor </a:t>
            </a:r>
          </a:p>
          <a:p>
            <a:pPr>
              <a:buFontTx/>
              <a:buChar char="-"/>
            </a:pPr>
            <a:r>
              <a:rPr lang="hr-HR" sz="2400" dirty="0" smtClean="0"/>
              <a:t>Organizmi su prilagođeni životu u prirodi</a:t>
            </a:r>
          </a:p>
          <a:p>
            <a:pPr>
              <a:buFontTx/>
              <a:buChar char="-"/>
            </a:pPr>
            <a:r>
              <a:rPr lang="hr-HR" sz="2400" b="1" dirty="0" smtClean="0"/>
              <a:t>Darwin – Teorija razvoja (evolucije)</a:t>
            </a:r>
            <a:br>
              <a:rPr lang="hr-HR" sz="2400" b="1" dirty="0" smtClean="0"/>
            </a:br>
            <a:r>
              <a:rPr lang="hr-HR" sz="2400" dirty="0" smtClean="0"/>
              <a:t>- prilagodbu organizama uzrokuju procesi križanja i mijenjanja gena u kromosomima </a:t>
            </a:r>
            <a:br>
              <a:rPr lang="hr-HR" sz="2400" dirty="0" smtClean="0"/>
            </a:br>
            <a:r>
              <a:rPr lang="hr-HR" sz="2400" dirty="0" smtClean="0"/>
              <a:t>- radi ograničenosti raspoloživih prirodnih resursa preživljavaju samo najsposobniji (selekcija)</a:t>
            </a:r>
          </a:p>
          <a:p>
            <a:pPr>
              <a:buNone/>
            </a:pPr>
            <a:endParaRPr lang="hr-HR" sz="24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b="1" dirty="0" smtClean="0"/>
              <a:t>           Dijagram toka genetskog algoritma </a:t>
            </a:r>
            <a:endParaRPr lang="hr-HR" sz="2800" b="1" dirty="0"/>
          </a:p>
        </p:txBody>
      </p:sp>
      <p:pic>
        <p:nvPicPr>
          <p:cNvPr id="2050" name="Picture 2" descr="C:\Users\Kos\Documents\IMG_2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4800600" cy="5384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b="1" dirty="0" smtClean="0"/>
              <a:t>            GENETSKI ALGORITAM</a:t>
            </a:r>
          </a:p>
          <a:p>
            <a:pPr marL="457200" indent="-457200">
              <a:buAutoNum type="arabicPeriod"/>
            </a:pPr>
            <a:r>
              <a:rPr lang="hr-HR" sz="2400" b="1" dirty="0" smtClean="0"/>
              <a:t>Zadavanje početne populacije- </a:t>
            </a:r>
            <a:r>
              <a:rPr lang="hr-HR" sz="2400" dirty="0" smtClean="0"/>
              <a:t>slučajno generiranje skupa kandidatnih </a:t>
            </a:r>
            <a:r>
              <a:rPr lang="hr-HR" sz="2400" b="1" dirty="0" smtClean="0"/>
              <a:t>kromosoma {N}</a:t>
            </a:r>
          </a:p>
          <a:p>
            <a:pPr marL="457200" indent="-457200">
              <a:buAutoNum type="arabicPeriod"/>
            </a:pPr>
            <a:r>
              <a:rPr lang="hr-HR" sz="2400" b="1" dirty="0" smtClean="0"/>
              <a:t>Utvrđivanje vrijednosti uspješnosti nizova </a:t>
            </a:r>
            <a:r>
              <a:rPr lang="hr-HR" sz="2400" dirty="0" smtClean="0"/>
              <a:t>u populaciji – funkcija uspješnosti mora odgovarati postavljenom zadatku</a:t>
            </a:r>
          </a:p>
          <a:p>
            <a:pPr marL="457200" indent="-457200">
              <a:buAutoNum type="arabicPeriod"/>
            </a:pPr>
            <a:r>
              <a:rPr lang="hr-HR" sz="2400" b="1" dirty="0" smtClean="0"/>
              <a:t>Reprodukcija </a:t>
            </a:r>
            <a:r>
              <a:rPr lang="hr-HR" sz="2400" dirty="0" smtClean="0"/>
              <a:t>– na temelju vrijednosti uspješnosti nizova u populaciji , stvara se nova populacija nizova na koju će se primijeniti genetski operatori</a:t>
            </a:r>
          </a:p>
          <a:p>
            <a:pPr marL="457200" indent="-457200">
              <a:buAutoNum type="arabicPeriod"/>
            </a:pPr>
            <a:r>
              <a:rPr lang="hr-HR" sz="2400" b="1" dirty="0" smtClean="0"/>
              <a:t>Križanje</a:t>
            </a:r>
            <a:r>
              <a:rPr lang="hr-HR" sz="2400" dirty="0" smtClean="0"/>
              <a:t> – operator križanja generira nove nizove spajanjem dijelova postojećih nizova; slučajni izbor parova nizova i mjesta spajanja na nizovima </a:t>
            </a:r>
          </a:p>
          <a:p>
            <a:pPr marL="457200" indent="-457200">
              <a:buAutoNum type="arabicPeriod"/>
            </a:pPr>
            <a:endParaRPr lang="hr-HR" sz="24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5. Mutacija – </a:t>
            </a:r>
            <a:r>
              <a:rPr lang="hr-HR" sz="2400" dirty="0" smtClean="0"/>
              <a:t>slučajna izmjena vrijednosti niza </a:t>
            </a:r>
          </a:p>
          <a:p>
            <a:pPr>
              <a:buNone/>
            </a:pPr>
            <a:r>
              <a:rPr lang="hr-HR" sz="2400" b="1" dirty="0" smtClean="0"/>
              <a:t>Korake algoritma od 2 do 5 treba ponavljati sve dok nije postignuta konvergencija ili prethodno utvrđeni broj naraštaja.</a:t>
            </a:r>
          </a:p>
          <a:p>
            <a:pPr>
              <a:buNone/>
            </a:pPr>
            <a:r>
              <a:rPr lang="hr-HR" sz="2400" b="1" dirty="0" smtClean="0"/>
              <a:t>6. Reprodukcija – </a:t>
            </a:r>
            <a:r>
              <a:rPr lang="hr-HR" sz="2400" dirty="0" smtClean="0"/>
              <a:t>odabir nizova</a:t>
            </a:r>
            <a:br>
              <a:rPr lang="hr-HR" sz="2400" dirty="0" smtClean="0"/>
            </a:br>
            <a:r>
              <a:rPr lang="hr-HR" sz="2400" b="1" dirty="0" smtClean="0"/>
              <a:t>Metoda ruleta – </a:t>
            </a:r>
            <a:r>
              <a:rPr lang="hr-HR" sz="2400" dirty="0" smtClean="0"/>
              <a:t>vjerojatnost odabira kromosoma je proporcionalna njegovoj vrijednosti uspješnosti</a:t>
            </a:r>
            <a:br>
              <a:rPr lang="hr-HR" sz="2400" dirty="0" smtClean="0"/>
            </a:br>
            <a:r>
              <a:rPr lang="hr-HR" sz="2400" b="1" dirty="0" smtClean="0"/>
              <a:t>pi = fi/</a:t>
            </a:r>
            <a:r>
              <a:rPr lang="el-GR" sz="2400" b="1" dirty="0" smtClean="0"/>
              <a:t>Σ</a:t>
            </a:r>
            <a:r>
              <a:rPr lang="hr-HR" sz="2400" b="1" dirty="0" smtClean="0"/>
              <a:t>fi</a:t>
            </a:r>
          </a:p>
          <a:p>
            <a:pPr>
              <a:buNone/>
            </a:pPr>
            <a:r>
              <a:rPr lang="hr-HR" sz="2400" b="1" dirty="0" smtClean="0"/>
              <a:t>7. Uvode se genetski operatori (1) :Križanje – </a:t>
            </a:r>
            <a:r>
              <a:rPr lang="hr-HR" sz="2400" dirty="0" smtClean="0"/>
              <a:t>dijelovi (geni) odabranih nizova se premještaju tako da tvore novi niz parova ; mjesto premještanja se slučajno izabire </a:t>
            </a:r>
            <a:br>
              <a:rPr lang="hr-HR" sz="2400" dirty="0" smtClean="0"/>
            </a:br>
            <a:r>
              <a:rPr lang="hr-HR" sz="2400" b="1" dirty="0" smtClean="0"/>
              <a:t>11|00010|101   →    11|00100|101  ,… </a:t>
            </a:r>
            <a:endParaRPr lang="hr-HR" sz="2400" b="1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/>
              <a:t>8. Uvode se genetski operatori (2) : Mutacija – </a:t>
            </a:r>
            <a:r>
              <a:rPr lang="hr-HR" dirty="0" smtClean="0"/>
              <a:t>uvođenje novih nizova u populaciju ; slučajna izmjena jednog dijela (gena) niza ; Binarno kodirani niz – komplementiranje </a:t>
            </a:r>
            <a:br>
              <a:rPr lang="hr-HR" dirty="0" smtClean="0"/>
            </a:br>
            <a:r>
              <a:rPr lang="hr-HR" b="1" dirty="0" smtClean="0"/>
              <a:t>1010010101   →   1010011101</a:t>
            </a:r>
          </a:p>
          <a:p>
            <a:pPr>
              <a:buNone/>
            </a:pPr>
            <a:r>
              <a:rPr lang="hr-HR" b="1" dirty="0" smtClean="0"/>
              <a:t>9. Uvode se genetski operatori (3) : Inverzija – </a:t>
            </a:r>
            <a:r>
              <a:rPr lang="hr-HR" dirty="0" smtClean="0"/>
              <a:t>premještanje dijela gena unutar niza </a:t>
            </a:r>
            <a:br>
              <a:rPr lang="hr-HR" dirty="0" smtClean="0"/>
            </a:br>
            <a:r>
              <a:rPr lang="hr-HR" b="1" dirty="0" smtClean="0"/>
              <a:t>1|10010|0101      →       1|01001|0101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 </a:t>
            </a:r>
            <a:endParaRPr lang="hr-HR" b="1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b="1" dirty="0" smtClean="0"/>
              <a:t>  </a:t>
            </a:r>
            <a:r>
              <a:rPr lang="hr-HR" sz="2800" b="1" dirty="0" smtClean="0"/>
              <a:t>Primjer </a:t>
            </a:r>
            <a:r>
              <a:rPr lang="hr-HR" sz="2800" b="1" dirty="0" smtClean="0"/>
              <a:t>: Optimizacija funkcije (1</a:t>
            </a:r>
            <a:r>
              <a:rPr lang="hr-HR" sz="2800" b="1" dirty="0" smtClean="0"/>
              <a:t>) – genetski algoritam</a:t>
            </a:r>
            <a:endParaRPr lang="hr-HR" sz="2800" b="1" dirty="0"/>
          </a:p>
        </p:txBody>
      </p:sp>
      <p:pic>
        <p:nvPicPr>
          <p:cNvPr id="3074" name="Picture 2" descr="C:\Users\Kos\Documents\IMG_2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7621163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– prirodna i umjetna inteligencija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b="1" dirty="0" smtClean="0"/>
              <a:t> </a:t>
            </a:r>
            <a:r>
              <a:rPr lang="hr-HR" sz="2800" b="1" dirty="0" smtClean="0"/>
              <a:t>Primjer </a:t>
            </a:r>
            <a:r>
              <a:rPr lang="hr-HR" sz="2800" b="1" dirty="0" smtClean="0"/>
              <a:t>: Optimizacija funkcije (2</a:t>
            </a:r>
            <a:r>
              <a:rPr lang="hr-HR" sz="2800" b="1" dirty="0" smtClean="0"/>
              <a:t>) – gen. </a:t>
            </a:r>
            <a:r>
              <a:rPr lang="hr-HR" sz="2800" b="1" dirty="0" smtClean="0"/>
              <a:t>a</a:t>
            </a:r>
            <a:r>
              <a:rPr lang="hr-HR" sz="2800" b="1" dirty="0" smtClean="0"/>
              <a:t>lg</a:t>
            </a:r>
            <a:r>
              <a:rPr lang="hr-HR" sz="2800" b="1" dirty="0" smtClean="0"/>
              <a:t>oritam</a:t>
            </a:r>
            <a:endParaRPr lang="hr-HR" sz="2800" b="1" dirty="0" smtClean="0"/>
          </a:p>
          <a:p>
            <a:endParaRPr lang="hr-HR" sz="2800" dirty="0"/>
          </a:p>
        </p:txBody>
      </p:sp>
      <p:pic>
        <p:nvPicPr>
          <p:cNvPr id="4098" name="Picture 2" descr="C:\Users\Kos\Documents\IMG_2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248650" cy="5164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Međunarodne poštanske organizacije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hr-HR" sz="2400" dirty="0" smtClean="0"/>
              <a:t>prva multilateralna poštanska konferencija održana je u Bogoti 1838. god. – osnovan poštanski savez (venezuela, Ekvador, Kolumbija)</a:t>
            </a:r>
          </a:p>
          <a:p>
            <a:pPr>
              <a:buFontTx/>
              <a:buChar char="-"/>
            </a:pPr>
            <a:r>
              <a:rPr lang="hr-HR" sz="2400" dirty="0" smtClean="0"/>
              <a:t>Predstavnici 21 od 22 zemlje članice Međunarodne poštanske konferencije potpisali su 9. X. 1874. god. u Bernu </a:t>
            </a:r>
            <a:r>
              <a:rPr lang="hr-HR" sz="2400" i="1" dirty="0" smtClean="0"/>
              <a:t>Bernski poštanski ugovor </a:t>
            </a:r>
            <a:r>
              <a:rPr lang="hr-HR" sz="2400" dirty="0" smtClean="0"/>
              <a:t> kojim je utemeljen </a:t>
            </a:r>
            <a:r>
              <a:rPr lang="hr-HR" sz="2400" b="1" dirty="0" smtClean="0"/>
              <a:t>Opći savez pošta ( Union generale des postes)</a:t>
            </a:r>
          </a:p>
          <a:p>
            <a:pPr>
              <a:buFontTx/>
              <a:buChar char="-"/>
            </a:pPr>
            <a:r>
              <a:rPr lang="hr-HR" sz="2400" dirty="0" smtClean="0"/>
              <a:t>1878. godine  Opći savez pošta postaje </a:t>
            </a:r>
            <a:r>
              <a:rPr lang="hr-HR" sz="2400" b="1" dirty="0" smtClean="0"/>
              <a:t>Svjetski poštanski savez  ( Union postale universelle)</a:t>
            </a:r>
          </a:p>
          <a:p>
            <a:pPr>
              <a:buFontTx/>
              <a:buChar char="-"/>
            </a:pPr>
            <a:r>
              <a:rPr lang="hr-HR" sz="2400" dirty="0" smtClean="0"/>
              <a:t>1947. god. Svjetski poštanski savez postaje specijalizirana organizacija UN-a , sjedište u Bernu</a:t>
            </a:r>
          </a:p>
          <a:p>
            <a:pPr>
              <a:buFontTx/>
              <a:buChar char="-"/>
            </a:pPr>
            <a:r>
              <a:rPr lang="hr-HR" sz="2400" dirty="0" smtClean="0"/>
              <a:t>Hrvatska pošta je punopravna članica Svjetskog poštanskog saveza od 1992. godine.</a:t>
            </a:r>
            <a:endParaRPr lang="hr-HR" sz="24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 u pomorskom prometu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b="1" dirty="0" smtClean="0"/>
              <a:t>Nadzor  prometa plovila na moru </a:t>
            </a:r>
          </a:p>
          <a:p>
            <a:pPr>
              <a:buNone/>
            </a:pPr>
            <a:r>
              <a:rPr lang="hr-HR" sz="2800" b="1" dirty="0" smtClean="0"/>
              <a:t>1. SafeSeaNet - </a:t>
            </a:r>
            <a:r>
              <a:rPr lang="hr-HR" sz="2400" dirty="0" smtClean="0"/>
              <a:t>centralizirana europska agencija za razmjenu pomorskih podataka . Omogućuje zemljama članicama EU , Norveškoj i Islandu da šalju i primaju podatke o kretanju brodova i kretanju opasnih tereta koji se prevoze morem. Glavni izvor informacija je AIS sustav. Glavne funkcije sustava:</a:t>
            </a:r>
          </a:p>
          <a:p>
            <a:pPr>
              <a:buFontTx/>
              <a:buChar char="-"/>
            </a:pPr>
            <a:r>
              <a:rPr lang="hr-HR" sz="2400" dirty="0" smtClean="0"/>
              <a:t>Povećava sigurnost plovidbe  (smanjuje opasnost od sudara,…)</a:t>
            </a:r>
          </a:p>
          <a:p>
            <a:pPr>
              <a:buFontTx/>
              <a:buChar char="-"/>
            </a:pPr>
            <a:r>
              <a:rPr lang="hr-HR" sz="2400" dirty="0" smtClean="0"/>
              <a:t>Omogućuje veću učinkovitost lučke logistike ( vrijeme dolaska broda , ..)</a:t>
            </a:r>
          </a:p>
          <a:p>
            <a:pPr>
              <a:buFontTx/>
              <a:buChar char="-"/>
            </a:pPr>
            <a:r>
              <a:rPr lang="hr-HR" sz="2400" dirty="0" smtClean="0"/>
              <a:t>Daje točne i ažurirane podatke o lokacijama i vrstama brodova u realnom vremenu</a:t>
            </a:r>
          </a:p>
          <a:p>
            <a:pPr>
              <a:buNone/>
            </a:pPr>
            <a:endParaRPr lang="hr-HR" sz="2800" b="1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ITS  u pomorskom prometu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b="1" dirty="0" smtClean="0"/>
              <a:t>2. CleanSeaNet – </a:t>
            </a:r>
            <a:r>
              <a:rPr lang="hr-HR" sz="2000" dirty="0" smtClean="0"/>
              <a:t>satelitsko nadgledanje naftnih mrlja na moru. Glavne funkcije :</a:t>
            </a:r>
            <a:br>
              <a:rPr lang="hr-HR" sz="2000" dirty="0" smtClean="0"/>
            </a:br>
            <a:r>
              <a:rPr lang="hr-HR" sz="2000" dirty="0" smtClean="0"/>
              <a:t>- identifikacija i praćenje naftnih zagađenja na površini mora</a:t>
            </a:r>
            <a:br>
              <a:rPr lang="hr-HR" sz="2000" dirty="0" smtClean="0"/>
            </a:br>
            <a:r>
              <a:rPr lang="hr-HR" sz="2000" dirty="0" smtClean="0"/>
              <a:t>- nadgledanje zagađenja izazvanih nesrećama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000" dirty="0" smtClean="0"/>
              <a:t>- identifikacija zagađivača </a:t>
            </a:r>
          </a:p>
          <a:p>
            <a:pPr>
              <a:buNone/>
            </a:pPr>
            <a:r>
              <a:rPr lang="hr-HR" sz="2800" b="1" dirty="0" smtClean="0"/>
              <a:t>3. Globalno praćenje brodova (LRIT – Long Range Identification and Tracking)- </a:t>
            </a:r>
            <a:r>
              <a:rPr lang="hr-HR" sz="2000" dirty="0" smtClean="0"/>
              <a:t>omogućuje identifikaciju i praćenje brodova na globalnoj razini (povećanje sigurnosti plovidbe). Brodovi su dužni slati podatke ovlaštenim tijelima – državama zastava u vremenskim intervalima od 6 sati ili na zahtjev. </a:t>
            </a:r>
            <a:br>
              <a:rPr lang="hr-HR" sz="2000" dirty="0" smtClean="0"/>
            </a:br>
            <a:r>
              <a:rPr lang="hr-HR" sz="2000" b="1" dirty="0" smtClean="0"/>
              <a:t>LRIT CDC – </a:t>
            </a:r>
            <a:r>
              <a:rPr lang="hr-HR" sz="2000" dirty="0" smtClean="0"/>
              <a:t>Podatkovni centar za dalekometno prepoznavanje i praćenje</a:t>
            </a:r>
            <a:br>
              <a:rPr lang="hr-HR" sz="2000" dirty="0" smtClean="0"/>
            </a:br>
            <a:r>
              <a:rPr lang="hr-HR" sz="2000" b="1" dirty="0" smtClean="0"/>
              <a:t>LRIT IDE – </a:t>
            </a:r>
            <a:r>
              <a:rPr lang="hr-HR" sz="2000" dirty="0" smtClean="0"/>
              <a:t>sustav međunarodne razmjene podataka</a:t>
            </a:r>
            <a:br>
              <a:rPr lang="hr-HR" sz="2000" dirty="0" smtClean="0"/>
            </a:br>
            <a:r>
              <a:rPr lang="hr-HR" sz="2000" b="1" dirty="0" smtClean="0"/>
              <a:t>CDC – control data center </a:t>
            </a:r>
            <a:br>
              <a:rPr lang="hr-HR" sz="2000" b="1" dirty="0" smtClean="0"/>
            </a:br>
            <a:r>
              <a:rPr lang="hr-HR" sz="2000" b="1" dirty="0" smtClean="0"/>
              <a:t>IDE - </a:t>
            </a:r>
            <a:r>
              <a:rPr lang="hr-HR" sz="2000" dirty="0" smtClean="0"/>
              <a:t> </a:t>
            </a:r>
            <a:r>
              <a:rPr lang="hr-HR" sz="2000" b="1" dirty="0" smtClean="0"/>
              <a:t>international dana exchange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 </a:t>
            </a:r>
            <a:endParaRPr lang="hr-HR" sz="28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Parcijalna Literatura</a:t>
            </a:r>
            <a:endParaRPr lang="hr-HR" sz="3600" b="1" dirty="0"/>
          </a:p>
        </p:txBody>
      </p:sp>
      <p:pic>
        <p:nvPicPr>
          <p:cNvPr id="5122" name="Picture 2" descr="C:\Users\Kos\Documents\IMG_2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8001000" cy="3272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i="1" dirty="0" smtClean="0"/>
              <a:t>                           Hvala na pažnji.</a:t>
            </a:r>
            <a:endParaRPr lang="hr-HR" sz="3200" i="1" dirty="0"/>
          </a:p>
        </p:txBody>
      </p:sp>
    </p:spTree>
    <p:extLst>
      <p:ext uri="{BB962C8B-B14F-4D97-AF65-F5344CB8AC3E}">
        <p14:creationId xmlns="" xmlns:p14="http://schemas.microsoft.com/office/powerpoint/2010/main" val="459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hr-HR" sz="3600" b="1" dirty="0" smtClean="0"/>
              <a:t>Specifičnosti poštanskog prometa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hr-HR" sz="2400" dirty="0" smtClean="0"/>
              <a:t>Uvođenje  </a:t>
            </a:r>
            <a:r>
              <a:rPr lang="hr-HR" sz="2400" b="1" dirty="0" smtClean="0"/>
              <a:t>track &amp; trace </a:t>
            </a:r>
            <a:r>
              <a:rPr lang="hr-HR" sz="2400" dirty="0" smtClean="0"/>
              <a:t>tehnologija za praćenje visokovrijednih pošiljaka , paketa i preporučenih pošiljaka </a:t>
            </a:r>
          </a:p>
          <a:p>
            <a:pPr>
              <a:buFontTx/>
              <a:buChar char="-"/>
            </a:pPr>
            <a:r>
              <a:rPr lang="hr-HR" sz="2400" dirty="0" smtClean="0"/>
              <a:t>Uvođenje elektroničke prijamne knjige kod svih korisnika</a:t>
            </a:r>
          </a:p>
          <a:p>
            <a:pPr>
              <a:buFontTx/>
              <a:buChar char="-"/>
            </a:pPr>
            <a:r>
              <a:rPr lang="hr-HR" sz="2400" dirty="0" smtClean="0"/>
              <a:t>Centralizacija razrade pošiljaka , prijevoza i međunarodnih poslova u sklopu poštanskih logističkih centara (skladištenje, pakiranje i slanje robe)</a:t>
            </a:r>
          </a:p>
          <a:p>
            <a:pPr>
              <a:buFontTx/>
              <a:buChar char="-"/>
            </a:pPr>
            <a:r>
              <a:rPr lang="hr-HR" sz="2400" dirty="0" smtClean="0"/>
              <a:t>Smanjenje transportnih troškova uspostavom sustava </a:t>
            </a:r>
            <a:r>
              <a:rPr lang="hr-HR" sz="2400" b="1" dirty="0" smtClean="0"/>
              <a:t>fleet &amp; foot management , </a:t>
            </a:r>
            <a:r>
              <a:rPr lang="hr-HR" sz="2400" dirty="0" smtClean="0"/>
              <a:t>optimizacijom ruta kretanja i prilagodbom voznog parka i transportnih pakiranja (paletizacija i kontejnerizacija)</a:t>
            </a:r>
          </a:p>
          <a:p>
            <a:pPr>
              <a:buFontTx/>
              <a:buChar char="-"/>
            </a:pPr>
            <a:r>
              <a:rPr lang="hr-HR" sz="2400" dirty="0" smtClean="0"/>
              <a:t>Optimizacija ruta dostave pošte uspostavom sustava </a:t>
            </a:r>
            <a:r>
              <a:rPr lang="hr-HR" sz="2400" b="1" dirty="0" smtClean="0"/>
              <a:t>fleet &amp; foot management</a:t>
            </a:r>
          </a:p>
          <a:p>
            <a:pPr>
              <a:buFontTx/>
              <a:buChar char="-"/>
            </a:pPr>
            <a:r>
              <a:rPr lang="hr-HR" sz="2400" dirty="0" smtClean="0"/>
              <a:t>Razdvajanje procesa dostave u urbanim područjima na sustav dostave registriranih i neregistriranih pošiljaka</a:t>
            </a:r>
          </a:p>
          <a:p>
            <a:pPr>
              <a:buFontTx/>
              <a:buChar char="-"/>
            </a:pPr>
            <a:r>
              <a:rPr lang="hr-HR" sz="2400" dirty="0" smtClean="0"/>
              <a:t>Uvođenje ekoloških vozila u sustav dostave pošiljaka </a:t>
            </a:r>
            <a:r>
              <a:rPr lang="hr-HR" sz="2400" dirty="0" smtClean="0"/>
              <a:t>.</a:t>
            </a:r>
            <a:endParaRPr lang="hr-H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</TotalTime>
  <Words>4791</Words>
  <Application>Microsoft Office PowerPoint</Application>
  <PresentationFormat>On-screen Show (4:3)</PresentationFormat>
  <Paragraphs>408</Paragraphs>
  <Slides>83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Office Theme</vt:lpstr>
      <vt:lpstr>Integralni i multimodalni transport</vt:lpstr>
      <vt:lpstr>Tehničko-tehnološke karakteristike razvoja integralnih i prijevoznih sustava u poštanskom prometu</vt:lpstr>
      <vt:lpstr>Kratka povijest pošte</vt:lpstr>
      <vt:lpstr>Kratka povijest pošte</vt:lpstr>
      <vt:lpstr>Kratka povijest pošte</vt:lpstr>
      <vt:lpstr>POŠTANSKI  PROMET</vt:lpstr>
      <vt:lpstr>TELEKOMUNIKACIJE</vt:lpstr>
      <vt:lpstr>Međunarodne poštanske organizacije</vt:lpstr>
      <vt:lpstr>Specifičnosti poštanskog prometa</vt:lpstr>
      <vt:lpstr>Prijevozna sredstva u poštanskom prometu</vt:lpstr>
      <vt:lpstr>Transportni sustavi u poštanskom prometu</vt:lpstr>
      <vt:lpstr>Ustrojstvo organizacije prijevoza u poštanskom prometu</vt:lpstr>
      <vt:lpstr>Transportni uređaji u poštanskom prometu</vt:lpstr>
      <vt:lpstr>Paket</vt:lpstr>
      <vt:lpstr>Paket</vt:lpstr>
      <vt:lpstr>Paleta</vt:lpstr>
      <vt:lpstr>Kontejneri u poštanskom prometu</vt:lpstr>
      <vt:lpstr>Kontejneri u poštanskom prometu</vt:lpstr>
      <vt:lpstr>Kontejneri u poštanskom prometu</vt:lpstr>
      <vt:lpstr>Cestovni transport poštanskih pošiljaka</vt:lpstr>
      <vt:lpstr>Zračni transport poštanskih pošiljaka</vt:lpstr>
      <vt:lpstr>Željeznički transport poštanskih pošiljaka</vt:lpstr>
      <vt:lpstr>TRANSPORT CJEVOVODIMA</vt:lpstr>
      <vt:lpstr>Slide 24</vt:lpstr>
      <vt:lpstr>Slide 25</vt:lpstr>
      <vt:lpstr>PRODUKTIVNOST RADA, EKONOMIČNOST I RENTABILNOST PRIJEVOZA</vt:lpstr>
      <vt:lpstr>               PRODUKTIVNOST RADA</vt:lpstr>
      <vt:lpstr>Slide 28</vt:lpstr>
      <vt:lpstr>Slide 29</vt:lpstr>
      <vt:lpstr>Slide 30</vt:lpstr>
      <vt:lpstr>Slide 31</vt:lpstr>
      <vt:lpstr>Slide 32</vt:lpstr>
      <vt:lpstr>  EKONOMIČNOST PROIZVODNJE PROMETNIH USLUGA</vt:lpstr>
      <vt:lpstr>Slide 34</vt:lpstr>
      <vt:lpstr>Slide 35</vt:lpstr>
      <vt:lpstr>          RENTABILNOST PRIJEVOZA</vt:lpstr>
      <vt:lpstr>ITS- Inteligentni transportni sustavi</vt:lpstr>
      <vt:lpstr>ITS- Inteligentni transportni sustavi</vt:lpstr>
      <vt:lpstr>ITS- Inteligentni transportni sustavi</vt:lpstr>
      <vt:lpstr>ITS- Inteligentni transportni sustavi</vt:lpstr>
      <vt:lpstr>ITS- Inteligentni transportni sustavi</vt:lpstr>
      <vt:lpstr>ITS- Inteligentni transportni sustavi</vt:lpstr>
      <vt:lpstr>ITS- Inteligentni transportni sustavi</vt:lpstr>
      <vt:lpstr>ITS- Inteligentni transportni sustavi</vt:lpstr>
      <vt:lpstr>ITS- Inteligentni transportni sustavi</vt:lpstr>
      <vt:lpstr>ITS- Inteligentni transportni sustavi</vt:lpstr>
      <vt:lpstr>Razvoj inteligentnih prometala i automatiziranih prometnica</vt:lpstr>
      <vt:lpstr>ITS preorijentacija i prometne i logističke politike</vt:lpstr>
      <vt:lpstr>ITS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– prirodna i umjetna inteligencija</vt:lpstr>
      <vt:lpstr>ITS  u pomorskom prometu</vt:lpstr>
      <vt:lpstr>ITS  u pomorskom prometu</vt:lpstr>
      <vt:lpstr>Parcijalna Literatura</vt:lpstr>
      <vt:lpstr>                           Hvala na pažnji.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Integralni i multimodalni transport</dc:title>
  <dc:creator>Dave</dc:creator>
  <cp:lastModifiedBy>Kos</cp:lastModifiedBy>
  <cp:revision>360</cp:revision>
  <dcterms:created xsi:type="dcterms:W3CDTF">2006-08-16T00:00:00Z</dcterms:created>
  <dcterms:modified xsi:type="dcterms:W3CDTF">2018-02-21T11:16:04Z</dcterms:modified>
</cp:coreProperties>
</file>