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60" r:id="rId3"/>
    <p:sldId id="264" r:id="rId4"/>
    <p:sldId id="258" r:id="rId5"/>
    <p:sldId id="263" r:id="rId6"/>
    <p:sldId id="261" r:id="rId7"/>
    <p:sldId id="305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303" r:id="rId20"/>
    <p:sldId id="308" r:id="rId21"/>
    <p:sldId id="276" r:id="rId22"/>
    <p:sldId id="277" r:id="rId23"/>
    <p:sldId id="306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309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10" r:id="rId40"/>
    <p:sldId id="293" r:id="rId41"/>
    <p:sldId id="294" r:id="rId42"/>
    <p:sldId id="295" r:id="rId43"/>
    <p:sldId id="296" r:id="rId44"/>
    <p:sldId id="297" r:id="rId45"/>
    <p:sldId id="298" r:id="rId46"/>
    <p:sldId id="301" r:id="rId47"/>
    <p:sldId id="302" r:id="rId48"/>
    <p:sldId id="262" r:id="rId49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6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DADC"/>
    <a:srgbClr val="8D909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/>
    <p:restoredTop sz="94663"/>
  </p:normalViewPr>
  <p:slideViewPr>
    <p:cSldViewPr snapToGrid="0" snapToObjects="1">
      <p:cViewPr varScale="1">
        <p:scale>
          <a:sx n="108" d="100"/>
          <a:sy n="108" d="100"/>
        </p:scale>
        <p:origin x="864" y="102"/>
      </p:cViewPr>
      <p:guideLst>
        <p:guide orient="horz" pos="1298"/>
        <p:guide pos="6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5241E-CB31-A34D-84EA-B6FB53B9B4D1}" type="datetimeFigureOut">
              <a:rPr lang="en-HR" smtClean="0"/>
              <a:t>03/21/2024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B6776-5F2B-CB4C-A452-F1A48B4358FB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89282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5880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14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25543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15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2114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16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833350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17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320108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18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46917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19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56842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20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69728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21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655659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22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12194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23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8184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73862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24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32554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25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61780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26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32979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27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696240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28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296230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29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34448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30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95006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32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999972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33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298201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34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74602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251317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35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7611493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36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954447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37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364453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38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9009453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39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3249451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40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387711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41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8002084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42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4646505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43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6467749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44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951191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5461122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45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554425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46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152437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47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601467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25702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10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730623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11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73766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12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144715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B6776-5F2B-CB4C-A452-F1A48B4358FB}" type="slidenum">
              <a:rPr lang="en-HR" smtClean="0"/>
              <a:t>13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976356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>
            <a:extLst>
              <a:ext uri="{FF2B5EF4-FFF2-40B4-BE49-F238E27FC236}">
                <a16:creationId xmlns:a16="http://schemas.microsoft.com/office/drawing/2014/main" id="{327444C1-78AF-B447-B1A1-0EFC394C3520}"/>
              </a:ext>
            </a:extLst>
          </p:cNvPr>
          <p:cNvSpPr/>
          <p:nvPr userDrawn="1"/>
        </p:nvSpPr>
        <p:spPr>
          <a:xfrm>
            <a:off x="5956113" y="967400"/>
            <a:ext cx="4392000" cy="4392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8901B7-EB5F-ED4C-8717-938ED3C0A8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471618" y="1119001"/>
            <a:ext cx="1701800" cy="1270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1BE34F-90BD-C849-B77A-FF697B9440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75700" y="4438650"/>
            <a:ext cx="1968500" cy="292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25D844-F108-8044-8508-BC304BF9CE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26500" y="5988050"/>
            <a:ext cx="3048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96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DFB6EC-82C6-5749-8CF3-5B69509FA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2900" y="647046"/>
            <a:ext cx="1689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8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8A4A0A2-126D-4643-8063-33A3FDCD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0988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E2884-59A1-F645-9974-18993C53CD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471618" y="5529639"/>
            <a:ext cx="1701800" cy="12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600C81-2A61-434C-BEF7-94852094B3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2900" y="647046"/>
            <a:ext cx="1689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5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8A4A0A2-126D-4643-8063-33A3FDCD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0988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213F9D-E4B0-2B47-A36E-2F27F29B37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6500" y="5988050"/>
            <a:ext cx="3048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1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1260A-E559-FE48-A752-D39F60F61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H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E9305-33D0-184B-A573-012461D20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7D4BD-7556-4140-9FFD-C20803179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8C883-239B-CC44-9B5F-E788B6CFCF93}" type="datetimeFigureOut">
              <a:rPr lang="en-HR" smtClean="0"/>
              <a:t>03/21/2024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B8CD6-7A95-DB43-8893-1B2A2A159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94F14-CE64-A94E-9C41-908CFA639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AD01-758B-DB4C-8106-97CD46E4D423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031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emf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niri.hr/o-sveucilistu/medunarodna-suradnja-i-erasmus/natjecaji-za-studente/" TargetMode="External"/><Relationship Id="rId5" Type="http://schemas.openxmlformats.org/officeDocument/2006/relationships/hyperlink" Target="http://www.uniri.hr/" TargetMode="Externa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dev.teachwitherasmus.eu/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://staffmobility.eu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niri.hr/o-sveucilistu/medunarodna-suradnja-i-erasmus/natjecaji-za-osoblje/" TargetMode="External"/><Relationship Id="rId5" Type="http://schemas.openxmlformats.org/officeDocument/2006/relationships/hyperlink" Target="http://www.uniri.hr/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emf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emf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emf"/><Relationship Id="rId5" Type="http://schemas.openxmlformats.org/officeDocument/2006/relationships/image" Target="../media/image43.jpe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11.jpe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international@uniri.hr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uniri.hr/o-sveucilistu/medunarodna-suradnja-i-erasmus/erasmus-erasmus/" TargetMode="External"/><Relationship Id="rId7" Type="http://schemas.openxmlformats.org/officeDocument/2006/relationships/hyperlink" Target="http://www.erasmusintern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raxisnetwork.eu/" TargetMode="External"/><Relationship Id="rId11" Type="http://schemas.openxmlformats.org/officeDocument/2006/relationships/image" Target="../media/image16.jpeg"/><Relationship Id="rId5" Type="http://schemas.openxmlformats.org/officeDocument/2006/relationships/hyperlink" Target="http://www.globalplacement.com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://www.leo-net.org/" TargetMode="Externa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iri.hr/o-sveucilistu/medunarodna-suradnja-i-erasmus/natjecaji-za-student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94B2E0-C083-0049-A645-4FE6317630F0}"/>
              </a:ext>
            </a:extLst>
          </p:cNvPr>
          <p:cNvSpPr txBox="1">
            <a:spLocks noChangeAspect="1"/>
          </p:cNvSpPr>
          <p:nvPr/>
        </p:nvSpPr>
        <p:spPr>
          <a:xfrm>
            <a:off x="1033266" y="4937760"/>
            <a:ext cx="7025409" cy="153162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>
              <a:lnSpc>
                <a:spcPts val="2000"/>
              </a:lnSpc>
            </a:pPr>
            <a:endParaRPr lang="en-GB" sz="2000" b="0" i="0" dirty="0">
              <a:effectLst/>
              <a:latin typeface="Source Sans Pro" panose="020B0503030403020204" pitchFamily="34" charset="77"/>
            </a:endParaRPr>
          </a:p>
          <a:p>
            <a:r>
              <a:rPr lang="en-GB" sz="2000" b="1" kern="1200" dirty="0" err="1">
                <a:solidFill>
                  <a:schemeClr val="tx1"/>
                </a:solidFill>
                <a:effectLst/>
                <a:latin typeface="Source Sans Pro" panose="020B0503030403020204" pitchFamily="34" charset="77"/>
              </a:rPr>
              <a:t>Sveučilište</a:t>
            </a:r>
            <a:r>
              <a:rPr lang="en-GB" sz="2000" b="1" kern="1200" dirty="0">
                <a:solidFill>
                  <a:schemeClr val="tx1"/>
                </a:solidFill>
                <a:effectLst/>
                <a:latin typeface="Source Sans Pro" panose="020B0503030403020204" pitchFamily="34" charset="77"/>
              </a:rPr>
              <a:t> u </a:t>
            </a:r>
            <a:r>
              <a:rPr lang="en-GB" sz="2000" b="1" kern="1200" dirty="0" err="1">
                <a:solidFill>
                  <a:schemeClr val="tx1"/>
                </a:solidFill>
                <a:effectLst/>
                <a:latin typeface="Source Sans Pro" panose="020B0503030403020204" pitchFamily="34" charset="77"/>
              </a:rPr>
              <a:t>Rijeci</a:t>
            </a:r>
            <a:endParaRPr lang="en-GB" sz="2000" kern="1200" dirty="0">
              <a:solidFill>
                <a:schemeClr val="tx1"/>
              </a:solidFill>
              <a:effectLst/>
              <a:latin typeface="Source Sans Pro" panose="020B0503030403020204" pitchFamily="34" charset="77"/>
            </a:endParaRPr>
          </a:p>
          <a:p>
            <a:pPr>
              <a:lnSpc>
                <a:spcPts val="2000"/>
              </a:lnSpc>
            </a:pPr>
            <a:r>
              <a:rPr lang="en-US" sz="2000" b="1" kern="1200" dirty="0" err="1">
                <a:solidFill>
                  <a:schemeClr val="tx1"/>
                </a:solidFill>
                <a:effectLst/>
                <a:latin typeface="Source Sans Pro" panose="020B0503030403020204" pitchFamily="34" charset="77"/>
              </a:rPr>
              <a:t>Centar</a:t>
            </a:r>
            <a:r>
              <a:rPr lang="en-US" sz="2000" b="1" kern="1200" dirty="0">
                <a:solidFill>
                  <a:schemeClr val="tx1"/>
                </a:solidFill>
                <a:effectLst/>
                <a:latin typeface="Source Sans Pro" panose="020B0503030403020204" pitchFamily="34" charset="77"/>
              </a:rPr>
              <a:t> </a:t>
            </a:r>
            <a:r>
              <a:rPr lang="hr-HR" sz="2000" b="1" kern="1200" dirty="0">
                <a:solidFill>
                  <a:schemeClr val="tx1"/>
                </a:solidFill>
                <a:effectLst/>
                <a:latin typeface="Source Sans Pro" panose="020B0503030403020204" pitchFamily="34" charset="77"/>
              </a:rPr>
              <a:t>za međunarodnu mobilnost </a:t>
            </a:r>
            <a:r>
              <a:rPr lang="en-US" sz="2000" b="1" kern="1200" dirty="0">
                <a:solidFill>
                  <a:schemeClr val="tx1"/>
                </a:solidFill>
                <a:effectLst/>
                <a:latin typeface="Source Sans Pro" panose="020B0503030403020204" pitchFamily="34" charset="77"/>
              </a:rPr>
              <a:t>/ </a:t>
            </a:r>
            <a:r>
              <a:rPr lang="hr-HR" sz="2000" b="1" kern="1200" dirty="0">
                <a:solidFill>
                  <a:schemeClr val="tx1"/>
                </a:solidFill>
                <a:effectLst/>
                <a:latin typeface="Source Sans Pro" panose="020B0503030403020204" pitchFamily="34" charset="77"/>
              </a:rPr>
              <a:t>ERASMUS</a:t>
            </a:r>
            <a:endParaRPr lang="en-GB" sz="2000" b="1" kern="1200" dirty="0">
              <a:solidFill>
                <a:schemeClr val="tx1"/>
              </a:solidFill>
              <a:effectLst/>
              <a:latin typeface="Source Sans Pro" panose="020B0503030403020204" pitchFamily="34" charset="77"/>
            </a:endParaRPr>
          </a:p>
          <a:p>
            <a:pPr>
              <a:lnSpc>
                <a:spcPts val="2000"/>
              </a:lnSpc>
            </a:pPr>
            <a:endParaRPr lang="en-GB" sz="2000" kern="1200" dirty="0">
              <a:solidFill>
                <a:schemeClr val="tx1"/>
              </a:solidFill>
              <a:effectLst/>
              <a:latin typeface="Source Sans Pro" panose="020B0503030403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F2E28-D38D-604D-874D-924927F0B8A2}"/>
              </a:ext>
            </a:extLst>
          </p:cNvPr>
          <p:cNvSpPr txBox="1">
            <a:spLocks noChangeAspect="1"/>
          </p:cNvSpPr>
          <p:nvPr/>
        </p:nvSpPr>
        <p:spPr>
          <a:xfrm>
            <a:off x="1033266" y="2246768"/>
            <a:ext cx="7190509" cy="24006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>
              <a:lnSpc>
                <a:spcPts val="4500"/>
              </a:lnSpc>
              <a:defRPr/>
            </a:pPr>
            <a:r>
              <a:rPr lang="en-GB" sz="4000" b="1" dirty="0">
                <a:latin typeface="Source Sans Pro" panose="020B0503030403020204" pitchFamily="34" charset="77"/>
                <a:ea typeface="Source Code Pro" panose="020B0509030403020204" pitchFamily="49" charset="0"/>
              </a:rPr>
              <a:t>Erasmus </a:t>
            </a:r>
            <a:r>
              <a:rPr lang="en-GB" sz="4000" b="1" dirty="0" err="1">
                <a:latin typeface="Source Sans Pro" panose="020B0503030403020204" pitchFamily="34" charset="77"/>
                <a:ea typeface="Source Code Pro" panose="020B0509030403020204" pitchFamily="49" charset="0"/>
              </a:rPr>
              <a:t>mobilnost</a:t>
            </a:r>
            <a:r>
              <a:rPr lang="en-GB" sz="4000" b="1" dirty="0">
                <a:latin typeface="Source Sans Pro" panose="020B0503030403020204" pitchFamily="34" charset="77"/>
                <a:ea typeface="Source Code Pro" panose="020B0509030403020204" pitchFamily="49" charset="0"/>
              </a:rPr>
              <a:t> </a:t>
            </a:r>
            <a:r>
              <a:rPr lang="en-GB" sz="4000" b="1" dirty="0" err="1">
                <a:latin typeface="Source Sans Pro" panose="020B0503030403020204" pitchFamily="34" charset="77"/>
                <a:ea typeface="Source Code Pro" panose="020B0509030403020204" pitchFamily="49" charset="0"/>
              </a:rPr>
              <a:t>na</a:t>
            </a:r>
            <a:r>
              <a:rPr lang="en-GB" sz="4000" b="1" dirty="0">
                <a:latin typeface="Source Sans Pro" panose="020B0503030403020204" pitchFamily="34" charset="77"/>
                <a:ea typeface="Source Code Pro" panose="020B0509030403020204" pitchFamily="49" charset="0"/>
              </a:rPr>
              <a:t> </a:t>
            </a:r>
            <a:r>
              <a:rPr lang="en-GB" sz="4000" b="1" dirty="0" err="1">
                <a:latin typeface="Source Sans Pro" panose="020B0503030403020204" pitchFamily="34" charset="77"/>
                <a:ea typeface="Source Code Pro" panose="020B0509030403020204" pitchFamily="49" charset="0"/>
              </a:rPr>
              <a:t>Sveučilištu</a:t>
            </a:r>
            <a:r>
              <a:rPr lang="en-GB" sz="4000" b="1" dirty="0">
                <a:latin typeface="Source Sans Pro" panose="020B0503030403020204" pitchFamily="34" charset="77"/>
                <a:ea typeface="Source Code Pro" panose="020B0509030403020204" pitchFamily="49" charset="0"/>
              </a:rPr>
              <a:t> u </a:t>
            </a:r>
            <a:r>
              <a:rPr lang="en-GB" sz="4000" b="1" dirty="0" err="1">
                <a:latin typeface="Source Sans Pro" panose="020B0503030403020204" pitchFamily="34" charset="77"/>
                <a:ea typeface="Source Code Pro" panose="020B0509030403020204" pitchFamily="49" charset="0"/>
              </a:rPr>
              <a:t>Rijeci</a:t>
            </a:r>
            <a:endParaRPr lang="en-GB" sz="4000" b="1" dirty="0">
              <a:latin typeface="Source Sans Pro" panose="020B0503030403020204" pitchFamily="34" charset="77"/>
              <a:ea typeface="Source Code Pro" panose="020B0509030403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358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9" y="565885"/>
            <a:ext cx="900028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hr-HR" sz="3500" b="1" dirty="0">
                <a:latin typeface="Source Sans Pro" panose="020B0503030403020204" pitchFamily="34" charset="77"/>
              </a:rPr>
              <a:t>Mobilnost studenata</a:t>
            </a:r>
            <a:endParaRPr lang="en-GB" sz="3500" dirty="0">
              <a:latin typeface="Source Sans Pro" panose="020B0503030403020204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580681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017778" y="1992357"/>
            <a:ext cx="990812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altLang="sr-Latn-RS" sz="2000" b="1" dirty="0">
                <a:latin typeface="Arial"/>
              </a:rPr>
              <a:t>Osiguranje</a:t>
            </a:r>
            <a:r>
              <a:rPr lang="hr-HR" altLang="sr-Latn-RS" sz="2000" dirty="0">
                <a:latin typeface="Arial"/>
              </a:rPr>
              <a:t> – zdravstveno osiguranje za vrijeme trajanja mobilnosti (EKZO), dodatna </a:t>
            </a:r>
            <a:r>
              <a:rPr lang="en-US" altLang="sr-Latn-RS" sz="2000" dirty="0" err="1">
                <a:latin typeface="Arial"/>
              </a:rPr>
              <a:t>obvezna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dirty="0">
                <a:latin typeface="Arial"/>
              </a:rPr>
              <a:t>osiguranja za stručnu praksu (osiguranje od nezgode i od odgovornosti)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hr-HR" altLang="sr-Latn-R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altLang="sr-Latn-RS" sz="2000" b="1" dirty="0">
                <a:latin typeface="Arial"/>
              </a:rPr>
              <a:t>Dvostruko financiranje </a:t>
            </a:r>
            <a:r>
              <a:rPr lang="hr-HR" altLang="sr-Latn-RS" sz="2000" dirty="0">
                <a:latin typeface="Arial"/>
              </a:rPr>
              <a:t>- nije dozvoljeno dvostruko financiranje u istu svrhu iz sredstava EU</a:t>
            </a:r>
            <a:endParaRPr lang="en-US" altLang="sr-Latn-R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hr-HR" altLang="sr-Latn-R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sr-Latn-RS" sz="2000" b="1" dirty="0" err="1">
                <a:latin typeface="Arial"/>
              </a:rPr>
              <a:t>Dodatna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potpora</a:t>
            </a:r>
            <a:r>
              <a:rPr lang="en-US" altLang="sr-Latn-RS" sz="2000" b="1" dirty="0">
                <a:latin typeface="Arial"/>
              </a:rPr>
              <a:t> za </a:t>
            </a:r>
            <a:r>
              <a:rPr lang="en-US" altLang="sr-Latn-RS" sz="2000" b="1" dirty="0" err="1">
                <a:latin typeface="Arial"/>
              </a:rPr>
              <a:t>slabiji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socioekonomski</a:t>
            </a:r>
            <a:r>
              <a:rPr lang="en-US" altLang="sr-Latn-RS" sz="2000" b="1" dirty="0">
                <a:latin typeface="Arial"/>
              </a:rPr>
              <a:t> status </a:t>
            </a:r>
            <a:r>
              <a:rPr lang="en-US" altLang="sr-Latn-RS" sz="2000" dirty="0">
                <a:latin typeface="Arial"/>
              </a:rPr>
              <a:t>– u 202</a:t>
            </a:r>
            <a:r>
              <a:rPr lang="hr-HR" altLang="sr-Latn-RS" sz="2000" dirty="0">
                <a:latin typeface="Arial"/>
              </a:rPr>
              <a:t>3</a:t>
            </a:r>
            <a:r>
              <a:rPr lang="en-US" altLang="sr-Latn-RS" sz="2000" dirty="0">
                <a:latin typeface="Arial"/>
              </a:rPr>
              <a:t>. </a:t>
            </a:r>
            <a:r>
              <a:rPr lang="en-US" altLang="sr-Latn-RS" sz="2000" dirty="0" err="1">
                <a:latin typeface="Arial"/>
              </a:rPr>
              <a:t>iznos</a:t>
            </a:r>
            <a:r>
              <a:rPr lang="en-US" altLang="sr-Latn-RS" sz="2000" dirty="0">
                <a:latin typeface="Arial"/>
              </a:rPr>
              <a:t> po </a:t>
            </a:r>
            <a:r>
              <a:rPr lang="en-US" altLang="sr-Latn-RS" sz="2000" dirty="0" err="1">
                <a:latin typeface="Arial"/>
              </a:rPr>
              <a:t>članu</a:t>
            </a:r>
            <a:r>
              <a:rPr lang="en-US" altLang="sr-Latn-RS" sz="2000" dirty="0">
                <a:latin typeface="Arial"/>
              </a:rPr>
              <a:t> </a:t>
            </a:r>
            <a:r>
              <a:rPr lang="en-US" altLang="sr-Latn-RS" sz="2000" dirty="0" err="1">
                <a:latin typeface="Arial"/>
              </a:rPr>
              <a:t>kućanstva</a:t>
            </a:r>
            <a:r>
              <a:rPr lang="en-US" altLang="sr-Latn-RS" sz="2000" dirty="0">
                <a:latin typeface="Arial"/>
              </a:rPr>
              <a:t> ne </a:t>
            </a:r>
            <a:r>
              <a:rPr lang="en-US" altLang="sr-Latn-RS" sz="2000" dirty="0" err="1">
                <a:latin typeface="Arial"/>
              </a:rPr>
              <a:t>smije</a:t>
            </a:r>
            <a:r>
              <a:rPr lang="en-US" altLang="sr-Latn-RS" sz="2000" dirty="0">
                <a:latin typeface="Arial"/>
              </a:rPr>
              <a:t> </a:t>
            </a:r>
            <a:r>
              <a:rPr lang="en-US" altLang="sr-Latn-RS" sz="2000" dirty="0" err="1">
                <a:latin typeface="Arial"/>
              </a:rPr>
              <a:t>prelaziti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b="1" dirty="0">
                <a:latin typeface="Arial"/>
              </a:rPr>
              <a:t>375,22 EUR</a:t>
            </a:r>
            <a:endParaRPr lang="en-US" altLang="sr-Latn-RS" sz="2000" b="1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en-US" altLang="sr-Latn-RS" sz="2000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91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9" y="565885"/>
            <a:ext cx="900028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hr-HR" sz="3500" b="1" dirty="0">
                <a:latin typeface="Source Sans Pro" panose="020B0503030403020204" pitchFamily="34" charset="77"/>
              </a:rPr>
              <a:t>Mobilnost studenata</a:t>
            </a:r>
            <a:endParaRPr lang="en-GB" sz="3500" dirty="0">
              <a:latin typeface="Source Sans Pro" panose="020B0503030403020204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580681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017778" y="1628899"/>
            <a:ext cx="99081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>
                <a:latin typeface="Arial"/>
              </a:rPr>
              <a:t>Podzastupljene ili ranjive skupine studenata </a:t>
            </a:r>
            <a:r>
              <a:rPr lang="hr-HR" altLang="sr-Latn-RS" sz="2000">
                <a:latin typeface="Arial"/>
              </a:rPr>
              <a:t>imaju pravo na uvećani iznos financijske potpore</a:t>
            </a:r>
            <a:r>
              <a:rPr lang="en-US" altLang="sr-Latn-RS" sz="2000">
                <a:latin typeface="Arial"/>
              </a:rPr>
              <a:t> (studij i praksa)</a:t>
            </a:r>
            <a:endParaRPr lang="en-US" altLang="sr-Latn-RS" sz="2000" dirty="0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754" y="2429676"/>
            <a:ext cx="10427858" cy="387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3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8" y="674016"/>
            <a:ext cx="900028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hr-HR" sz="3500" b="1" dirty="0">
                <a:latin typeface="Source Sans Pro" panose="020B0503030403020204"/>
              </a:rPr>
              <a:t>Opći uvjeti prijave na Natječaj</a:t>
            </a:r>
            <a:endParaRPr lang="en-GB" sz="3500" dirty="0">
              <a:latin typeface="Source Sans Pro" panose="020B050303040302020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580681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1030319" y="1689222"/>
            <a:ext cx="100816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sz="2000" dirty="0">
                <a:latin typeface="Arial"/>
              </a:rPr>
              <a:t>Na Natječaj se </a:t>
            </a:r>
            <a:r>
              <a:rPr lang="hr-HR" sz="2000" b="1" dirty="0">
                <a:latin typeface="Arial"/>
              </a:rPr>
              <a:t>mogu prijaviti studenti svih godina i razina studija</a:t>
            </a:r>
            <a:r>
              <a:rPr lang="hr-HR" sz="2000" dirty="0">
                <a:latin typeface="Arial"/>
              </a:rPr>
              <a:t>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hr-HR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sz="2000" dirty="0">
                <a:latin typeface="Arial"/>
              </a:rPr>
              <a:t>Studenti koji u trenutku prijave na ovaj Natječaj pohađaju posljednju godinu </a:t>
            </a:r>
            <a:r>
              <a:rPr lang="hr-HR" sz="2000" b="1" dirty="0">
                <a:latin typeface="Arial"/>
              </a:rPr>
              <a:t>preddiplomskog studija</a:t>
            </a:r>
            <a:r>
              <a:rPr lang="hr-HR" sz="2000" dirty="0">
                <a:latin typeface="Arial"/>
              </a:rPr>
              <a:t>, a prijavljuju se za realizaciju studijskog boravka tijekom prve godine diplomskog studija, </a:t>
            </a:r>
            <a:r>
              <a:rPr lang="hr-HR" sz="2000" u="sng" dirty="0">
                <a:latin typeface="Arial"/>
              </a:rPr>
              <a:t>smiju se prijaviti na mobilnost samo u </a:t>
            </a:r>
            <a:r>
              <a:rPr lang="hr-HR" sz="2000" b="1" u="sng" dirty="0">
                <a:latin typeface="Arial"/>
              </a:rPr>
              <a:t>ljetnom semestru</a:t>
            </a:r>
            <a:r>
              <a:rPr lang="hr-HR" sz="2000" dirty="0">
                <a:latin typeface="Arial"/>
              </a:rPr>
              <a:t>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hr-HR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sz="2000" b="1" dirty="0">
                <a:latin typeface="Arial"/>
              </a:rPr>
              <a:t>Izvanredni studenti mogu se prijaviti na Natječaj </a:t>
            </a:r>
            <a:r>
              <a:rPr lang="hr-HR" sz="2000" dirty="0">
                <a:latin typeface="Arial"/>
              </a:rPr>
              <a:t>i koristiti se financijskom potporom uz uvjet da za vrijeme </a:t>
            </a:r>
            <a:r>
              <a:rPr lang="hr-HR" sz="2000" b="1" dirty="0">
                <a:latin typeface="Arial"/>
              </a:rPr>
              <a:t>trajanja mobilnosti pohađaju redovni studij </a:t>
            </a:r>
            <a:r>
              <a:rPr lang="hr-HR" sz="2000" dirty="0">
                <a:latin typeface="Arial"/>
              </a:rPr>
              <a:t>u punom vremenu na sveučilištu domaćinu.</a:t>
            </a:r>
          </a:p>
        </p:txBody>
      </p:sp>
    </p:spTree>
    <p:extLst>
      <p:ext uri="{BB962C8B-B14F-4D97-AF65-F5344CB8AC3E}">
        <p14:creationId xmlns:p14="http://schemas.microsoft.com/office/powerpoint/2010/main" val="184808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8" y="674016"/>
            <a:ext cx="900028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Mobilnost moguća</a:t>
            </a:r>
            <a:endParaRPr lang="en-GB" sz="3500" dirty="0">
              <a:latin typeface="Source Sans Pro" panose="020B0503030403020204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580681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1030319" y="1689222"/>
            <a:ext cx="10271665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Arial"/>
              </a:rPr>
              <a:t>prema državama </a:t>
            </a:r>
            <a:r>
              <a:rPr lang="hr-HR" altLang="sr-Latn-RS" sz="2000" b="1" dirty="0">
                <a:latin typeface="Arial"/>
              </a:rPr>
              <a:t>članicama EU, </a:t>
            </a:r>
            <a:r>
              <a:rPr lang="en-US" altLang="sr-Latn-RS" sz="2000" b="1" dirty="0" err="1">
                <a:latin typeface="Arial"/>
              </a:rPr>
              <a:t>Norveškoj</a:t>
            </a:r>
            <a:r>
              <a:rPr lang="en-US" altLang="sr-Latn-RS" sz="2000" b="1" dirty="0">
                <a:latin typeface="Arial"/>
              </a:rPr>
              <a:t>, </a:t>
            </a:r>
            <a:r>
              <a:rPr lang="en-US" altLang="sr-Latn-RS" sz="2000" b="1" dirty="0" err="1">
                <a:latin typeface="Arial"/>
              </a:rPr>
              <a:t>Islandu</a:t>
            </a:r>
            <a:r>
              <a:rPr lang="en-US" altLang="sr-Latn-RS" sz="2000" b="1" dirty="0">
                <a:latin typeface="Arial"/>
              </a:rPr>
              <a:t>, </a:t>
            </a:r>
            <a:r>
              <a:rPr lang="en-US" altLang="sr-Latn-RS" sz="2000" b="1" dirty="0" err="1">
                <a:latin typeface="Arial"/>
              </a:rPr>
              <a:t>Lihtenštajnu</a:t>
            </a:r>
            <a:r>
              <a:rPr lang="hr-HR" altLang="sr-Latn-RS" sz="2000" b="1" dirty="0">
                <a:latin typeface="Arial"/>
              </a:rPr>
              <a:t>, Turskoj</a:t>
            </a:r>
            <a:r>
              <a:rPr lang="en-US" altLang="sr-Latn-RS" sz="2000" b="1" dirty="0">
                <a:latin typeface="Arial"/>
              </a:rPr>
              <a:t>, </a:t>
            </a:r>
            <a:r>
              <a:rPr lang="hr-HR" altLang="sr-Latn-RS" sz="2000" b="1" dirty="0">
                <a:latin typeface="Arial"/>
              </a:rPr>
              <a:t>Makedoniji, </a:t>
            </a:r>
            <a:r>
              <a:rPr lang="en-US" altLang="sr-Latn-RS" sz="2000" b="1" dirty="0" err="1">
                <a:latin typeface="Arial"/>
              </a:rPr>
              <a:t>Srbiji</a:t>
            </a:r>
            <a:r>
              <a:rPr lang="hr-HR" altLang="sr-Latn-RS" sz="2000" b="1" dirty="0">
                <a:latin typeface="Arial"/>
              </a:rPr>
              <a:t> i </a:t>
            </a:r>
            <a:r>
              <a:rPr lang="hr-HR" altLang="sr-Latn-RS" sz="2000" b="1" dirty="0">
                <a:solidFill>
                  <a:srgbClr val="FF0000"/>
                </a:solidFill>
                <a:latin typeface="Arial"/>
              </a:rPr>
              <a:t>Velikoj Britaniji</a:t>
            </a:r>
            <a:endParaRPr lang="en-US" altLang="sr-Latn-RS" sz="2000" b="1" dirty="0">
              <a:solidFill>
                <a:srgbClr val="FF0000"/>
              </a:solidFill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sr-Latn-RS" sz="2000" b="1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sr-Latn-RS" sz="2000" b="1" dirty="0">
                <a:latin typeface="Arial"/>
              </a:rPr>
              <a:t>NOVO: </a:t>
            </a:r>
            <a:r>
              <a:rPr lang="en-US" altLang="sr-Latn-RS" sz="2000" b="1" dirty="0" err="1">
                <a:latin typeface="Arial"/>
              </a:rPr>
              <a:t>Prema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svim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trećim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zemljama</a:t>
            </a:r>
            <a:r>
              <a:rPr lang="en-US" altLang="sr-Latn-RS" sz="2000" b="1" dirty="0">
                <a:latin typeface="Arial"/>
              </a:rPr>
              <a:t> u </a:t>
            </a:r>
            <a:r>
              <a:rPr lang="en-US" altLang="sr-Latn-RS" sz="2000" b="1" dirty="0" err="1">
                <a:latin typeface="Arial"/>
              </a:rPr>
              <a:t>slučaju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stručnih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praksi</a:t>
            </a:r>
            <a:r>
              <a:rPr lang="en-US" altLang="sr-Latn-RS" sz="2000" b="1" dirty="0">
                <a:latin typeface="Arial"/>
              </a:rPr>
              <a:t>! </a:t>
            </a:r>
            <a:r>
              <a:rPr lang="en-US" altLang="sr-Latn-RS" sz="2000" dirty="0">
                <a:latin typeface="Arial"/>
              </a:rPr>
              <a:t>(</a:t>
            </a:r>
            <a:r>
              <a:rPr lang="en-US" altLang="sr-Latn-RS" sz="2000" dirty="0" err="1">
                <a:latin typeface="Arial"/>
              </a:rPr>
              <a:t>različit</a:t>
            </a:r>
            <a:r>
              <a:rPr lang="en-US" altLang="sr-Latn-RS" sz="2000" dirty="0">
                <a:latin typeface="Arial"/>
              </a:rPr>
              <a:t> </a:t>
            </a:r>
            <a:r>
              <a:rPr lang="en-US" altLang="sr-Latn-RS" sz="2000" dirty="0" err="1">
                <a:latin typeface="Arial"/>
              </a:rPr>
              <a:t>natječaj</a:t>
            </a:r>
            <a:r>
              <a:rPr lang="en-US" altLang="sr-Latn-RS" sz="2000" dirty="0">
                <a:latin typeface="Arial"/>
              </a:rPr>
              <a:t>)</a:t>
            </a:r>
            <a:endParaRPr lang="hr-HR" altLang="sr-Latn-RS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r-HR" altLang="sr-Latn-R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altLang="sr-Latn-RS" sz="2000" dirty="0">
                <a:latin typeface="Arial"/>
              </a:rPr>
              <a:t>prema </a:t>
            </a:r>
            <a:r>
              <a:rPr lang="hr-HR" altLang="sr-Latn-RS" sz="2000" b="1" dirty="0">
                <a:latin typeface="Arial"/>
              </a:rPr>
              <a:t>visokoškolskim ustanovama </a:t>
            </a:r>
            <a:r>
              <a:rPr lang="hr-HR" altLang="sr-Latn-RS" sz="2000" dirty="0">
                <a:latin typeface="Arial"/>
              </a:rPr>
              <a:t>s kojima Sveučilište ima sklopljen </a:t>
            </a:r>
            <a:r>
              <a:rPr lang="hr-HR" altLang="sr-Latn-RS" sz="2000" b="1" dirty="0" err="1">
                <a:latin typeface="Arial"/>
              </a:rPr>
              <a:t>Erasmus</a:t>
            </a:r>
            <a:r>
              <a:rPr lang="hr-HR" altLang="sr-Latn-RS" sz="2000" b="1" dirty="0">
                <a:latin typeface="Arial"/>
              </a:rPr>
              <a:t> ugovor o suradnji </a:t>
            </a:r>
            <a:r>
              <a:rPr lang="hr-HR" altLang="sr-Latn-RS" sz="2000" dirty="0">
                <a:latin typeface="Arial"/>
              </a:rPr>
              <a:t>(osim u slučaju studentske prakse i stručnog usavršavanja osoblja)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r-HR" altLang="sr-Latn-RS" sz="2400" dirty="0">
              <a:latin typeface="Arial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85" y="4538236"/>
            <a:ext cx="3191948" cy="179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04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8" y="674016"/>
            <a:ext cx="9563334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Minimalan broj ECTS bodova – studijski boravak</a:t>
            </a:r>
            <a:endParaRPr lang="en-GB" sz="3500" b="1" dirty="0">
              <a:latin typeface="Source Sans Pro" panose="020B0503030403020204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711004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1002495" y="1285307"/>
            <a:ext cx="983779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sz="2000" dirty="0">
                <a:latin typeface="Arial"/>
              </a:rPr>
              <a:t>Student na inozemnoj instituciji mora </a:t>
            </a:r>
            <a:r>
              <a:rPr lang="hr-HR" sz="2000" b="1" dirty="0">
                <a:latin typeface="Arial"/>
              </a:rPr>
              <a:t>upisati najmanje 20 ECTS bodova i ostvariti najmanje 15 ECTS bodova </a:t>
            </a:r>
            <a:r>
              <a:rPr lang="hr-HR" sz="2000" dirty="0">
                <a:latin typeface="Arial"/>
              </a:rPr>
              <a:t>u jednom semestru.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hr-HR" sz="2000" dirty="0"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sz="2000" dirty="0">
                <a:latin typeface="Arial"/>
              </a:rPr>
              <a:t>Student koji će na inozemnoj instituciji </a:t>
            </a:r>
            <a:r>
              <a:rPr lang="hr-HR" sz="2000" b="1" dirty="0">
                <a:latin typeface="Arial"/>
              </a:rPr>
              <a:t>pisati završni ili diplomski rad ili doktorsku disertaciju</a:t>
            </a:r>
            <a:r>
              <a:rPr lang="hr-HR" sz="2000" dirty="0">
                <a:latin typeface="Arial"/>
              </a:rPr>
              <a:t>, a na matičnoj ustanovi je izvršio sve svoje druge obveze, dužan je na inozemnoj instituciji </a:t>
            </a:r>
            <a:r>
              <a:rPr lang="hr-HR" sz="2000" b="1" dirty="0">
                <a:latin typeface="Arial"/>
              </a:rPr>
              <a:t>upisati i položiti najmanje jedan izborni predmet koji nosi </a:t>
            </a:r>
            <a:r>
              <a:rPr lang="hr-HR" b="1" dirty="0">
                <a:latin typeface="Arial"/>
              </a:rPr>
              <a:t>minimalno 4 ECTS boda</a:t>
            </a:r>
            <a:r>
              <a:rPr lang="hr-HR" sz="2000" dirty="0">
                <a:latin typeface="Arial"/>
              </a:rPr>
              <a:t>, a koji će mu se po povratku evidentirati u Dopunskoj ispravi o studiju.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hr-HR" sz="2000" dirty="0"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sz="2000" dirty="0">
                <a:latin typeface="Arial"/>
              </a:rPr>
              <a:t>Student potvrđuje izvršenje obveza na inozemnoj instituciji prijepisom ocjena inozemne institucije odnosno potvrdom inozemnog/domaćeg mentora o pisanju završnog ili diplomskog rada ili doktorske disertacije.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sz="2000" b="1" dirty="0">
              <a:solidFill>
                <a:srgbClr val="0070C0">
                  <a:lumMod val="50000"/>
                </a:srgbClr>
              </a:solidFill>
              <a:latin typeface="Arial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473828" y="2907570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5400" dirty="0">
                <a:ln w="0"/>
                <a:gradFill>
                  <a:gsLst>
                    <a:gs pos="0">
                      <a:srgbClr val="800080">
                        <a:lumMod val="50000"/>
                      </a:srgbClr>
                    </a:gs>
                    <a:gs pos="50000">
                      <a:srgbClr val="800080"/>
                    </a:gs>
                    <a:gs pos="100000">
                      <a:srgbClr val="80008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charset="0"/>
              </a:rPr>
              <a:t>4</a:t>
            </a:r>
            <a:endParaRPr lang="en-US" sz="5400" dirty="0">
              <a:ln w="0"/>
              <a:gradFill>
                <a:gsLst>
                  <a:gs pos="0">
                    <a:srgbClr val="800080">
                      <a:lumMod val="50000"/>
                    </a:srgbClr>
                  </a:gs>
                  <a:gs pos="50000">
                    <a:srgbClr val="800080"/>
                  </a:gs>
                  <a:gs pos="100000">
                    <a:srgbClr val="80008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10840285" y="1108624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5400" dirty="0">
                <a:ln w="0"/>
                <a:gradFill>
                  <a:gsLst>
                    <a:gs pos="0">
                      <a:srgbClr val="800080">
                        <a:lumMod val="50000"/>
                      </a:srgbClr>
                    </a:gs>
                    <a:gs pos="50000">
                      <a:srgbClr val="800080"/>
                    </a:gs>
                    <a:gs pos="100000">
                      <a:srgbClr val="80008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charset="0"/>
              </a:rPr>
              <a:t>20</a:t>
            </a:r>
            <a:endParaRPr lang="en-US" sz="5400" dirty="0">
              <a:ln w="0"/>
              <a:gradFill>
                <a:gsLst>
                  <a:gs pos="0">
                    <a:srgbClr val="800080">
                      <a:lumMod val="50000"/>
                    </a:srgbClr>
                  </a:gs>
                  <a:gs pos="50000">
                    <a:srgbClr val="800080"/>
                  </a:gs>
                  <a:gs pos="100000">
                    <a:srgbClr val="80008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10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8" y="674016"/>
            <a:ext cx="900028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Izbor studenata</a:t>
            </a:r>
            <a:endParaRPr lang="en-GB" sz="3500" b="1" dirty="0">
              <a:latin typeface="Source Sans Pro" panose="020B0503030403020204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711004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1017777" y="1733151"/>
            <a:ext cx="9837791" cy="283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Izbor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latin typeface="Arial"/>
              </a:rPr>
              <a:t>- </a:t>
            </a:r>
            <a:r>
              <a:rPr lang="hr-HR" dirty="0">
                <a:latin typeface="Arial"/>
              </a:rPr>
              <a:t>provodi sveučilišno Povjerenstvo za program mobilnosti </a:t>
            </a:r>
            <a:r>
              <a:rPr lang="hr-HR" dirty="0" err="1">
                <a:latin typeface="Arial"/>
              </a:rPr>
              <a:t>Erasmus</a:t>
            </a:r>
            <a:endParaRPr lang="hr-HR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hr-HR" sz="2000" b="1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Kriteriji za izbor studenata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latin typeface="Arial"/>
              </a:rPr>
              <a:t>- </a:t>
            </a:r>
            <a:r>
              <a:rPr lang="hr-HR" dirty="0">
                <a:latin typeface="Arial"/>
              </a:rPr>
              <a:t>akademski uspjeh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latin typeface="Arial"/>
              </a:rPr>
              <a:t>- </a:t>
            </a:r>
            <a:r>
              <a:rPr lang="hr-HR" dirty="0">
                <a:latin typeface="Arial"/>
              </a:rPr>
              <a:t>znanje stranog jezika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latin typeface="Arial"/>
              </a:rPr>
              <a:t>- </a:t>
            </a:r>
            <a:r>
              <a:rPr lang="hr-HR" dirty="0">
                <a:latin typeface="Arial"/>
              </a:rPr>
              <a:t>prioritet imaju student koji se prvi put javljaju za </a:t>
            </a:r>
            <a:r>
              <a:rPr lang="hr-HR" dirty="0" err="1">
                <a:latin typeface="Arial"/>
              </a:rPr>
              <a:t>Erasmus</a:t>
            </a:r>
            <a:r>
              <a:rPr lang="hr-HR" dirty="0">
                <a:latin typeface="Arial"/>
              </a:rPr>
              <a:t> mobilnost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sz="2000" b="1" dirty="0">
              <a:latin typeface="Arial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246" y="4277055"/>
            <a:ext cx="2713264" cy="2000515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2577402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8" y="158371"/>
            <a:ext cx="900028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2800" b="1" dirty="0">
                <a:latin typeface="Source Sans Pro" panose="020B0503030403020204"/>
                <a:cs typeface="Arial" panose="020B0604020202020204" pitchFamily="34" charset="0"/>
              </a:rPr>
              <a:t>Financijska potpora za studente- </a:t>
            </a:r>
          </a:p>
          <a:p>
            <a:r>
              <a:rPr lang="hr-HR" sz="2800" b="1" dirty="0">
                <a:latin typeface="Source Sans Pro" panose="020B0503030403020204"/>
                <a:cs typeface="Arial" panose="020B0604020202020204" pitchFamily="34" charset="0"/>
              </a:rPr>
              <a:t>standardna dugoročna fizička mobilnost</a:t>
            </a:r>
          </a:p>
          <a:p>
            <a:r>
              <a:rPr lang="hr-HR" sz="2800" b="1" dirty="0">
                <a:latin typeface="Source Sans Pro" panose="020B0503030403020204"/>
                <a:cs typeface="Arial" panose="020B0604020202020204" pitchFamily="34" charset="0"/>
              </a:rPr>
              <a:t>Studijski boravak (mjesečni iznos u EUR)</a:t>
            </a:r>
            <a:endParaRPr lang="en-GB" sz="2800" b="1" dirty="0">
              <a:latin typeface="Source Sans Pro" panose="020B0503030403020204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711004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1344492" y="4769442"/>
            <a:ext cx="8126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b="1" dirty="0">
                <a:solidFill>
                  <a:srgbClr val="000000"/>
                </a:solidFill>
                <a:latin typeface="Arial" charset="0"/>
              </a:rPr>
              <a:t>+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15</a:t>
            </a:r>
            <a:r>
              <a:rPr lang="hr-HR" b="1" dirty="0">
                <a:solidFill>
                  <a:srgbClr val="000000"/>
                </a:solidFill>
                <a:latin typeface="Arial" charset="0"/>
              </a:rPr>
              <a:t>0 EUR mjesečno za SM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hr-HR" b="1" dirty="0">
                <a:solidFill>
                  <a:srgbClr val="000000"/>
                </a:solidFill>
                <a:latin typeface="Arial" charset="0"/>
              </a:rPr>
              <a:t> studente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stručnu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praksu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)</a:t>
            </a:r>
            <a:endParaRPr lang="hr-HR" b="1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b="1" dirty="0">
                <a:solidFill>
                  <a:srgbClr val="000000"/>
                </a:solidFill>
                <a:latin typeface="Arial" charset="0"/>
              </a:rPr>
              <a:t>+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25</a:t>
            </a:r>
            <a:r>
              <a:rPr lang="hr-HR" b="1" dirty="0">
                <a:solidFill>
                  <a:srgbClr val="000000"/>
                </a:solidFill>
                <a:latin typeface="Arial" charset="0"/>
              </a:rPr>
              <a:t>0 EUR mjesečno za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p</a:t>
            </a:r>
            <a:r>
              <a:rPr lang="hr-HR" b="1" dirty="0" err="1">
                <a:solidFill>
                  <a:srgbClr val="000000"/>
                </a:solidFill>
                <a:latin typeface="Arial" charset="0"/>
              </a:rPr>
              <a:t>odzastupljene</a:t>
            </a:r>
            <a:r>
              <a:rPr lang="hr-HR" b="1" dirty="0">
                <a:solidFill>
                  <a:srgbClr val="000000"/>
                </a:solidFill>
                <a:latin typeface="Arial" charset="0"/>
              </a:rPr>
              <a:t> ili ranjive skupine studenata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b="1" dirty="0">
                <a:solidFill>
                  <a:srgbClr val="000000"/>
                </a:solidFill>
                <a:latin typeface="Arial" charset="0"/>
              </a:rPr>
              <a:t>+ dodatni iznos za studente s posebnim potrebama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C6F75-02E8-4CF9-AB89-65E2D6AA6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06" y="1638113"/>
            <a:ext cx="8530331" cy="31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82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8" y="158371"/>
            <a:ext cx="9000280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Financijska potpora za studente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- </a:t>
            </a:r>
          </a:p>
          <a:p>
            <a:r>
              <a:rPr lang="en-US" sz="3500" b="1" dirty="0" err="1">
                <a:latin typeface="Source Sans Pro" panose="020B0503030403020204"/>
                <a:cs typeface="Arial" panose="020B0604020202020204" pitchFamily="34" charset="0"/>
              </a:rPr>
              <a:t>Kratkoročna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i </a:t>
            </a:r>
            <a:r>
              <a:rPr lang="hr-HR" sz="3500" b="1" i="1" dirty="0" err="1">
                <a:latin typeface="Source Sans Pro" panose="020B0503030403020204"/>
                <a:cs typeface="Arial" panose="020B0604020202020204" pitchFamily="34" charset="0"/>
              </a:rPr>
              <a:t>blended</a:t>
            </a:r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 mobilnost </a:t>
            </a:r>
            <a:endParaRPr lang="en-US" sz="3500" b="1" dirty="0">
              <a:latin typeface="Source Sans Pro" panose="020B0503030403020204"/>
              <a:cs typeface="Arial" panose="020B0604020202020204" pitchFamily="34" charset="0"/>
            </a:endParaRPr>
          </a:p>
          <a:p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(studij i praksa)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711004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1017778" y="4630963"/>
            <a:ext cx="900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Studenti s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manje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mogućnosti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/ </a:t>
            </a:r>
            <a:r>
              <a:rPr lang="hr-HR" b="1" dirty="0">
                <a:solidFill>
                  <a:srgbClr val="000000"/>
                </a:solidFill>
                <a:latin typeface="Arial" charset="0"/>
              </a:rPr>
              <a:t>ranjive skupine studenata </a:t>
            </a:r>
            <a:r>
              <a:rPr lang="hr-HR" dirty="0">
                <a:solidFill>
                  <a:srgbClr val="000000"/>
                </a:solidFill>
                <a:latin typeface="Arial" charset="0"/>
              </a:rPr>
              <a:t>na kratkoročnoj mobilnosti dobivaju </a:t>
            </a:r>
            <a:r>
              <a:rPr lang="hr-HR" b="1" dirty="0">
                <a:solidFill>
                  <a:srgbClr val="000000"/>
                </a:solidFill>
                <a:latin typeface="Arial" charset="0"/>
              </a:rPr>
              <a:t>fiksni iznos od 100 EUR </a:t>
            </a:r>
            <a:r>
              <a:rPr lang="hr-HR" dirty="0">
                <a:solidFill>
                  <a:srgbClr val="000000"/>
                </a:solidFill>
                <a:latin typeface="Arial" charset="0"/>
              </a:rPr>
              <a:t>za mobilnosti u trajanju </a:t>
            </a:r>
            <a:r>
              <a:rPr lang="hr-HR" b="1" dirty="0">
                <a:solidFill>
                  <a:srgbClr val="000000"/>
                </a:solidFill>
                <a:latin typeface="Arial" charset="0"/>
              </a:rPr>
              <a:t>od 5-14 dana</a:t>
            </a:r>
            <a:r>
              <a:rPr lang="hr-HR" dirty="0">
                <a:solidFill>
                  <a:srgbClr val="000000"/>
                </a:solidFill>
                <a:latin typeface="Arial" charset="0"/>
              </a:rPr>
              <a:t>, odnosno </a:t>
            </a:r>
            <a:r>
              <a:rPr lang="hr-HR" b="1" dirty="0">
                <a:solidFill>
                  <a:srgbClr val="000000"/>
                </a:solidFill>
                <a:latin typeface="Arial" charset="0"/>
              </a:rPr>
              <a:t>150 EUR </a:t>
            </a:r>
            <a:r>
              <a:rPr lang="hr-HR" dirty="0">
                <a:solidFill>
                  <a:srgbClr val="000000"/>
                </a:solidFill>
                <a:latin typeface="Arial" charset="0"/>
              </a:rPr>
              <a:t>za mobilnosti u trajanju </a:t>
            </a:r>
            <a:r>
              <a:rPr lang="hr-HR" b="1" dirty="0">
                <a:solidFill>
                  <a:srgbClr val="000000"/>
                </a:solidFill>
                <a:latin typeface="Arial" charset="0"/>
              </a:rPr>
              <a:t>od 15-30 dana</a:t>
            </a:r>
            <a:r>
              <a:rPr lang="hr-HR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1F451-8E72-4B90-9DE8-254C53BC2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49" y="1924465"/>
            <a:ext cx="9232377" cy="292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77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8" y="158371"/>
            <a:ext cx="900028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Poticaj za korištenje zelenog načina </a:t>
            </a:r>
            <a:r>
              <a:rPr lang="hr-HR" sz="3500" b="1" dirty="0" err="1">
                <a:latin typeface="Source Sans Pro" panose="020B0503030403020204"/>
                <a:cs typeface="Arial" panose="020B0604020202020204" pitchFamily="34" charset="0"/>
              </a:rPr>
              <a:t>putovanj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a </a:t>
            </a:r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(studij i praksa)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711004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017778" y="1859340"/>
            <a:ext cx="990813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charset="0"/>
              </a:rPr>
              <a:t>Zeleni </a:t>
            </a:r>
            <a:r>
              <a:rPr lang="en-US" b="1" dirty="0" err="1">
                <a:latin typeface="Arial" charset="0"/>
              </a:rPr>
              <a:t>način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putovanja</a:t>
            </a:r>
            <a:r>
              <a:rPr lang="en-US" b="1" dirty="0">
                <a:latin typeface="Arial" charset="0"/>
              </a:rPr>
              <a:t> – green travel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latin typeface="Arial" charset="0"/>
              </a:rPr>
              <a:t>Svi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studenti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koji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koriste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zeleni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način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putovanja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tzv</a:t>
            </a:r>
            <a:r>
              <a:rPr lang="en-US" dirty="0">
                <a:latin typeface="Arial" charset="0"/>
              </a:rPr>
              <a:t>. green travel (</a:t>
            </a:r>
            <a:r>
              <a:rPr lang="en-US" dirty="0" err="1">
                <a:latin typeface="Arial" charset="0"/>
              </a:rPr>
              <a:t>vlak</a:t>
            </a:r>
            <a:r>
              <a:rPr lang="en-US" dirty="0">
                <a:latin typeface="Arial" charset="0"/>
              </a:rPr>
              <a:t>, autobus, </a:t>
            </a:r>
            <a:r>
              <a:rPr lang="en-US" dirty="0" err="1">
                <a:latin typeface="Arial" charset="0"/>
              </a:rPr>
              <a:t>bicikl</a:t>
            </a:r>
            <a:r>
              <a:rPr lang="en-US" dirty="0">
                <a:latin typeface="Arial" charset="0"/>
              </a:rPr>
              <a:t>, </a:t>
            </a:r>
            <a:r>
              <a:rPr lang="en-US" i="1" dirty="0">
                <a:latin typeface="Arial" charset="0"/>
              </a:rPr>
              <a:t>car pooling</a:t>
            </a:r>
            <a:r>
              <a:rPr lang="en-US" dirty="0">
                <a:latin typeface="Arial" charset="0"/>
              </a:rPr>
              <a:t>) </a:t>
            </a:r>
            <a:r>
              <a:rPr lang="en-US" dirty="0" err="1">
                <a:latin typeface="Arial" charset="0"/>
              </a:rPr>
              <a:t>imaju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pravo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</a:t>
            </a:r>
            <a:r>
              <a:rPr lang="en-US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dodatni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jednokratni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financijski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poticaj</a:t>
            </a:r>
            <a:r>
              <a:rPr lang="en-US" b="1" dirty="0">
                <a:latin typeface="Arial" charset="0"/>
              </a:rPr>
              <a:t> od 50 EUR</a:t>
            </a:r>
            <a:r>
              <a:rPr lang="en-US" dirty="0">
                <a:latin typeface="Arial" charset="0"/>
              </a:rPr>
              <a:t>!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U </a:t>
            </a:r>
            <a:r>
              <a:rPr lang="en-US" dirty="0" err="1">
                <a:latin typeface="Arial" charset="0"/>
              </a:rPr>
              <a:t>trenutku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sklapanja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ugovora</a:t>
            </a:r>
            <a:r>
              <a:rPr lang="en-US" dirty="0">
                <a:latin typeface="Arial" charset="0"/>
              </a:rPr>
              <a:t> o </a:t>
            </a:r>
            <a:r>
              <a:rPr lang="en-US" dirty="0" err="1">
                <a:latin typeface="Arial" charset="0"/>
              </a:rPr>
              <a:t>dodjeli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financijske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potpore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Sveučilištem</a:t>
            </a:r>
            <a:r>
              <a:rPr lang="en-US" dirty="0">
                <a:latin typeface="Arial" charset="0"/>
              </a:rPr>
              <a:t> u </a:t>
            </a:r>
            <a:r>
              <a:rPr lang="en-US" dirty="0" err="1">
                <a:latin typeface="Arial" charset="0"/>
              </a:rPr>
              <a:t>Rijeci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definirat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će</a:t>
            </a:r>
            <a:r>
              <a:rPr lang="en-US" dirty="0">
                <a:latin typeface="Arial" charset="0"/>
              </a:rPr>
              <a:t> se </a:t>
            </a:r>
            <a:r>
              <a:rPr lang="en-US" dirty="0" err="1">
                <a:latin typeface="Arial" charset="0"/>
              </a:rPr>
              <a:t>opcija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zelenog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načina</a:t>
            </a:r>
            <a:r>
              <a:rPr lang="en-US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putovanja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će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studenti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biti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obaviješteni</a:t>
            </a:r>
            <a:r>
              <a:rPr lang="en-US" dirty="0">
                <a:latin typeface="Arial" charset="0"/>
              </a:rPr>
              <a:t> o </a:t>
            </a:r>
            <a:r>
              <a:rPr lang="en-US" dirty="0" err="1">
                <a:latin typeface="Arial" charset="0"/>
              </a:rPr>
              <a:t>dokaznoj</a:t>
            </a:r>
            <a:r>
              <a:rPr lang="en-US" dirty="0">
                <a:latin typeface="Arial" charset="0"/>
              </a:rPr>
              <a:t> dokumentaciji </a:t>
            </a:r>
            <a:r>
              <a:rPr lang="en-US" dirty="0" err="1">
                <a:latin typeface="Arial" charset="0"/>
              </a:rPr>
              <a:t>koju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trebaju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priložiti</a:t>
            </a:r>
            <a:r>
              <a:rPr lang="en-US" dirty="0">
                <a:latin typeface="Arial" charset="0"/>
              </a:rPr>
              <a:t> u </a:t>
            </a:r>
            <a:r>
              <a:rPr lang="en-US" dirty="0" err="1">
                <a:latin typeface="Arial" charset="0"/>
              </a:rPr>
              <a:t>svrhu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dokazivanja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spomenutog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načina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putovanja</a:t>
            </a:r>
            <a:r>
              <a:rPr lang="en-US" dirty="0">
                <a:latin typeface="Arial" charset="0"/>
              </a:rPr>
              <a:t>!</a:t>
            </a:r>
          </a:p>
        </p:txBody>
      </p:sp>
      <p:pic>
        <p:nvPicPr>
          <p:cNvPr id="2052" name="Picture 4" descr="Green Travel to Work Day – GREEN IMPACT 2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59" y="4489336"/>
            <a:ext cx="6046375" cy="18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002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8" y="158371"/>
            <a:ext cx="9680702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Financijska potpora za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Source Sans Pro" panose="020B0503030403020204"/>
                <a:cs typeface="Arial" panose="020B0604020202020204" pitchFamily="34" charset="0"/>
              </a:rPr>
              <a:t>putovanje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– </a:t>
            </a:r>
            <a:r>
              <a:rPr lang="en-US" sz="3500" b="1" dirty="0" err="1">
                <a:latin typeface="Source Sans Pro" panose="020B0503030403020204"/>
                <a:cs typeface="Arial" panose="020B0604020202020204" pitchFamily="34" charset="0"/>
              </a:rPr>
              <a:t>samo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za</a:t>
            </a:r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 studente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s </a:t>
            </a:r>
            <a:r>
              <a:rPr lang="en-US" sz="3500" b="1" dirty="0" err="1">
                <a:latin typeface="Source Sans Pro" panose="020B0503030403020204"/>
                <a:cs typeface="Arial" panose="020B0604020202020204" pitchFamily="34" charset="0"/>
              </a:rPr>
              <a:t>manje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Source Sans Pro" panose="020B0503030403020204"/>
                <a:cs typeface="Arial" panose="020B0604020202020204" pitchFamily="34" charset="0"/>
              </a:rPr>
              <a:t>mogućnosti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en-US" sz="3500" b="1" u="sng" dirty="0" err="1">
                <a:latin typeface="Source Sans Pro" panose="020B0503030403020204"/>
                <a:cs typeface="Arial" panose="020B0604020202020204" pitchFamily="34" charset="0"/>
              </a:rPr>
              <a:t>na</a:t>
            </a:r>
            <a:r>
              <a:rPr lang="en-US" sz="3500" b="1" u="sng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en-US" sz="3500" b="1" u="sng" dirty="0" err="1">
                <a:latin typeface="Source Sans Pro" panose="020B0503030403020204"/>
                <a:cs typeface="Arial" panose="020B0604020202020204" pitchFamily="34" charset="0"/>
              </a:rPr>
              <a:t>kratkoročnoj</a:t>
            </a:r>
            <a:r>
              <a:rPr lang="en-US" sz="3500" b="1" u="sng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en-US" sz="3500" b="1" u="sng" dirty="0" err="1">
                <a:latin typeface="Source Sans Pro" panose="020B0503030403020204"/>
                <a:cs typeface="Arial" panose="020B0604020202020204" pitchFamily="34" charset="0"/>
              </a:rPr>
              <a:t>mobilnosti</a:t>
            </a:r>
            <a:r>
              <a:rPr lang="hr-HR" sz="3500" b="1" u="sng" dirty="0">
                <a:latin typeface="Source Sans Pro" panose="020B0503030403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1017778" y="4785656"/>
            <a:ext cx="9223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Studenti s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manje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mogućnosti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koji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sudjeluju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u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kratkoročnim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mobilnostima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pa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tako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u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kombiniranim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intenzivnim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programima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Blended Intensive Programs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imaju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pravo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potporu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za put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temeljem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izračuna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putne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udaljenosti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kao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potporu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za „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zeleno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putovanje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ovisno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o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tipu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prijevoza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.</a:t>
            </a:r>
            <a:endParaRPr lang="hr-HR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DE056-B8D4-474A-B8BB-1A8AA34B4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77" y="1885948"/>
            <a:ext cx="9762915" cy="30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51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ED67DB-057E-C94D-9626-A4224D7C1183}"/>
              </a:ext>
            </a:extLst>
          </p:cNvPr>
          <p:cNvSpPr txBox="1">
            <a:spLocks/>
          </p:cNvSpPr>
          <p:nvPr/>
        </p:nvSpPr>
        <p:spPr>
          <a:xfrm>
            <a:off x="1044673" y="2081119"/>
            <a:ext cx="3070127" cy="1119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1359877" y="889844"/>
            <a:ext cx="103163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5472113" algn="l"/>
              </a:tabLst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/>
              </a:rPr>
              <a:t>P</a:t>
            </a:r>
            <a:r>
              <a:rPr lang="hr-HR" sz="2000" b="1" kern="0" dirty="0" err="1">
                <a:solidFill>
                  <a:prstClr val="black"/>
                </a:solidFill>
                <a:latin typeface="Arial"/>
              </a:rPr>
              <a:t>rogram</a:t>
            </a:r>
            <a:r>
              <a:rPr lang="hr-HR" sz="2000" b="1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b="1" kern="0" dirty="0">
                <a:solidFill>
                  <a:prstClr val="black"/>
                </a:solidFill>
                <a:latin typeface="Arial"/>
              </a:rPr>
              <a:t>EU </a:t>
            </a:r>
            <a:r>
              <a:rPr lang="hr-HR" sz="2000" b="1" kern="0" dirty="0">
                <a:solidFill>
                  <a:prstClr val="black"/>
                </a:solidFill>
                <a:latin typeface="Arial"/>
              </a:rPr>
              <a:t>za obrazovanje, osposobljavanje</a:t>
            </a:r>
            <a:r>
              <a:rPr lang="en-US" sz="2000" b="1" kern="0" dirty="0">
                <a:solidFill>
                  <a:prstClr val="black"/>
                </a:solidFill>
                <a:latin typeface="Arial"/>
              </a:rPr>
              <a:t>, m</a:t>
            </a:r>
            <a:r>
              <a:rPr lang="hr-HR" sz="2000" b="1" kern="0" dirty="0" err="1">
                <a:solidFill>
                  <a:prstClr val="black"/>
                </a:solidFill>
                <a:latin typeface="Arial"/>
              </a:rPr>
              <a:t>lade</a:t>
            </a:r>
            <a:r>
              <a:rPr lang="hr-HR" sz="2000" b="1" kern="0" dirty="0">
                <a:solidFill>
                  <a:prstClr val="black"/>
                </a:solidFill>
                <a:latin typeface="Arial"/>
              </a:rPr>
              <a:t> i sport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5472113" algn="l"/>
              </a:tabLst>
              <a:defRPr/>
            </a:pPr>
            <a:endParaRPr lang="hr-HR" sz="2000" kern="0" dirty="0">
              <a:solidFill>
                <a:prstClr val="black"/>
              </a:solidFill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5472113" algn="l"/>
              </a:tabLst>
              <a:defRPr/>
            </a:pPr>
            <a:r>
              <a:rPr lang="en-US" sz="2000" kern="0" dirty="0">
                <a:solidFill>
                  <a:prstClr val="black"/>
                </a:solidFill>
                <a:latin typeface="Arial"/>
              </a:rPr>
              <a:t>Novo </a:t>
            </a:r>
            <a:r>
              <a:rPr lang="en-US" sz="2000" b="1" kern="0" dirty="0">
                <a:solidFill>
                  <a:prstClr val="black"/>
                </a:solidFill>
                <a:latin typeface="Arial"/>
              </a:rPr>
              <a:t>Erasmus+ </a:t>
            </a:r>
            <a:r>
              <a:rPr lang="en-US" sz="2000" b="1" kern="0" dirty="0" err="1">
                <a:solidFill>
                  <a:prstClr val="black"/>
                </a:solidFill>
                <a:latin typeface="Arial"/>
              </a:rPr>
              <a:t>razdoblje</a:t>
            </a:r>
            <a:r>
              <a:rPr lang="en-US" sz="2000" b="1" kern="0" dirty="0">
                <a:solidFill>
                  <a:prstClr val="black"/>
                </a:solidFill>
                <a:latin typeface="Arial"/>
              </a:rPr>
              <a:t> 2021./2027.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(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proračun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26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milijardi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eura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)</a:t>
            </a:r>
            <a:endParaRPr lang="hr-HR" sz="2000" kern="0" dirty="0">
              <a:solidFill>
                <a:prstClr val="black"/>
              </a:solidFill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5472113" algn="l"/>
              </a:tabLst>
              <a:defRPr/>
            </a:pPr>
            <a:endParaRPr lang="hr-HR" sz="2000" kern="0" dirty="0">
              <a:solidFill>
                <a:prstClr val="black"/>
              </a:solidFill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kern="0" dirty="0">
                <a:solidFill>
                  <a:prstClr val="black"/>
                </a:solidFill>
                <a:latin typeface="Arial"/>
              </a:rPr>
              <a:t>Članice</a:t>
            </a:r>
            <a:r>
              <a:rPr lang="en-US" sz="2000" b="1" kern="0" dirty="0">
                <a:solidFill>
                  <a:prstClr val="black"/>
                </a:solidFill>
                <a:latin typeface="Arial"/>
              </a:rPr>
              <a:t> Erasmus+ </a:t>
            </a:r>
            <a:r>
              <a:rPr lang="en-US" sz="2000" b="1" kern="0" dirty="0" err="1">
                <a:solidFill>
                  <a:prstClr val="black"/>
                </a:solidFill>
                <a:latin typeface="Arial"/>
              </a:rPr>
              <a:t>programa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: </a:t>
            </a:r>
            <a:r>
              <a:rPr lang="hr-HR" sz="2000" kern="0" dirty="0" err="1">
                <a:solidFill>
                  <a:prstClr val="black"/>
                </a:solidFill>
                <a:latin typeface="Arial"/>
              </a:rPr>
              <a:t>držav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e</a:t>
            </a:r>
            <a:r>
              <a:rPr lang="hr-HR" sz="20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hr-HR" sz="2000" kern="0" dirty="0" err="1">
                <a:solidFill>
                  <a:prstClr val="black"/>
                </a:solidFill>
                <a:latin typeface="Arial"/>
              </a:rPr>
              <a:t>članic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e</a:t>
            </a:r>
            <a:r>
              <a:rPr lang="hr-HR" sz="2000" kern="0" dirty="0">
                <a:solidFill>
                  <a:prstClr val="black"/>
                </a:solidFill>
                <a:latin typeface="Arial"/>
              </a:rPr>
              <a:t> E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uropske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unije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, </a:t>
            </a:r>
            <a:r>
              <a:rPr lang="hr-HR" sz="2000" kern="0" dirty="0">
                <a:solidFill>
                  <a:prstClr val="black"/>
                </a:solidFill>
                <a:latin typeface="Arial"/>
              </a:rPr>
              <a:t>Norveška, Lihtenštajn, Island, Turska, Makedonija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Srbija</a:t>
            </a:r>
            <a:endParaRPr lang="en-US" sz="2000" kern="0" dirty="0">
              <a:solidFill>
                <a:prstClr val="black"/>
              </a:solidFill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0" dirty="0">
              <a:solidFill>
                <a:prstClr val="black"/>
              </a:solidFill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/>
              </a:rPr>
              <a:t>UNIRI </a:t>
            </a:r>
            <a:r>
              <a:rPr lang="en-US" sz="2000" b="1" kern="0" dirty="0" err="1">
                <a:solidFill>
                  <a:prstClr val="black"/>
                </a:solidFill>
                <a:latin typeface="Arial"/>
              </a:rPr>
              <a:t>statistika</a:t>
            </a:r>
            <a:r>
              <a:rPr lang="en-US" sz="2000" b="1" kern="0" dirty="0">
                <a:solidFill>
                  <a:prstClr val="black"/>
                </a:solidFill>
                <a:latin typeface="Arial"/>
              </a:rPr>
              <a:t>: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od 2009.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više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od 1900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studenata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i 600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članova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osoblja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Sveučilišta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sudjelovalo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je u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programu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Sveučilište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je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ugostilo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više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od 2200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dolaznih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Erasmus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studenata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i 850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dolaznih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članova</a:t>
            </a:r>
            <a:r>
              <a:rPr lang="en-US" sz="20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000" kern="0" dirty="0" err="1">
                <a:solidFill>
                  <a:prstClr val="black"/>
                </a:solidFill>
                <a:latin typeface="Arial"/>
              </a:rPr>
              <a:t>osoblja</a:t>
            </a:r>
            <a:endParaRPr lang="hr-HR" sz="2000" kern="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138" y="4639107"/>
            <a:ext cx="3895826" cy="1761694"/>
          </a:xfrm>
          <a:prstGeom prst="rect">
            <a:avLst/>
          </a:prstGeom>
          <a:effectLst>
            <a:glow>
              <a:srgbClr val="82C836"/>
            </a:glo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672685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8" y="530672"/>
            <a:ext cx="9000280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Financijska potpora za studente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–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Source Sans Pro" panose="020B0503030403020204"/>
                <a:cs typeface="Arial" panose="020B0604020202020204" pitchFamily="34" charset="0"/>
              </a:rPr>
              <a:t>stručna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Source Sans Pro" panose="020B0503030403020204"/>
                <a:cs typeface="Arial" panose="020B0604020202020204" pitchFamily="34" charset="0"/>
              </a:rPr>
              <a:t>praksa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u </a:t>
            </a:r>
            <a:r>
              <a:rPr lang="en-US" sz="3500" b="1" dirty="0" err="1">
                <a:latin typeface="Source Sans Pro" panose="020B0503030403020204"/>
                <a:cs typeface="Arial" panose="020B0604020202020204" pitchFamily="34" charset="0"/>
              </a:rPr>
              <a:t>svim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Source Sans Pro" panose="020B0503030403020204"/>
                <a:cs typeface="Arial" panose="020B0604020202020204" pitchFamily="34" charset="0"/>
              </a:rPr>
              <a:t>trećim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en-US" sz="3500" b="1" dirty="0" err="1">
                <a:latin typeface="Source Sans Pro" panose="020B0503030403020204"/>
                <a:cs typeface="Arial" panose="020B0604020202020204" pitchFamily="34" charset="0"/>
              </a:rPr>
              <a:t>zemljama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– Novi </a:t>
            </a:r>
            <a:r>
              <a:rPr lang="en-US" sz="3500" b="1" dirty="0" err="1">
                <a:latin typeface="Source Sans Pro" panose="020B0503030403020204"/>
                <a:cs typeface="Arial" panose="020B0604020202020204" pitchFamily="34" charset="0"/>
              </a:rPr>
              <a:t>natječaj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en-US" sz="3500" b="1" i="1" dirty="0">
                <a:latin typeface="Source Sans Pro" panose="020B0503030403020204"/>
                <a:cs typeface="Arial" panose="020B0604020202020204" pitchFamily="34" charset="0"/>
              </a:rPr>
              <a:t>INTERNATIONAL OPENING</a:t>
            </a:r>
            <a:r>
              <a:rPr lang="hr-HR" sz="3500" b="1" i="1" dirty="0">
                <a:latin typeface="Source Sans Pro" panose="020B0503030403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711004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1017778" y="2570159"/>
            <a:ext cx="90002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700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eura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mjesečno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!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Regije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1-12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imaju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pravo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putni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trošak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/ green travel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Regije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13-14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imaju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pravo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green travel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a </a:t>
            </a:r>
            <a:r>
              <a:rPr lang="en-US" u="sng" dirty="0" err="1">
                <a:solidFill>
                  <a:srgbClr val="000000"/>
                </a:solidFill>
                <a:latin typeface="Arial" charset="0"/>
              </a:rPr>
              <a:t>putni</a:t>
            </a:r>
            <a:r>
              <a:rPr lang="en-US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 charset="0"/>
              </a:rPr>
              <a:t>trošak</a:t>
            </a:r>
            <a:r>
              <a:rPr lang="en-US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 charset="0"/>
              </a:rPr>
              <a:t>samo</a:t>
            </a:r>
            <a:r>
              <a:rPr lang="en-US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 charset="0"/>
              </a:rPr>
              <a:t>ako</a:t>
            </a:r>
            <a:r>
              <a:rPr lang="en-US" u="sng" dirty="0">
                <a:solidFill>
                  <a:srgbClr val="000000"/>
                </a:solidFill>
                <a:latin typeface="Arial" charset="0"/>
              </a:rPr>
              <a:t> se </a:t>
            </a:r>
            <a:r>
              <a:rPr lang="en-US" u="sng" dirty="0" err="1">
                <a:solidFill>
                  <a:srgbClr val="000000"/>
                </a:solidFill>
                <a:latin typeface="Arial" charset="0"/>
              </a:rPr>
              <a:t>radi</a:t>
            </a:r>
            <a:r>
              <a:rPr lang="en-US" u="sng" dirty="0">
                <a:solidFill>
                  <a:srgbClr val="000000"/>
                </a:solidFill>
                <a:latin typeface="Arial" charset="0"/>
              </a:rPr>
              <a:t> o </a:t>
            </a:r>
            <a:r>
              <a:rPr lang="en-US" u="sng" dirty="0" err="1">
                <a:solidFill>
                  <a:srgbClr val="000000"/>
                </a:solidFill>
                <a:latin typeface="Arial" charset="0"/>
              </a:rPr>
              <a:t>kratkoročnim</a:t>
            </a:r>
            <a:r>
              <a:rPr lang="en-US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 charset="0"/>
              </a:rPr>
              <a:t>mobilnostima</a:t>
            </a:r>
            <a:r>
              <a:rPr lang="en-US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 charset="0"/>
              </a:rPr>
              <a:t>studenata</a:t>
            </a:r>
            <a:r>
              <a:rPr lang="en-US" u="sng" dirty="0">
                <a:solidFill>
                  <a:srgbClr val="000000"/>
                </a:solidFill>
                <a:latin typeface="Arial" charset="0"/>
              </a:rPr>
              <a:t> s </a:t>
            </a:r>
            <a:r>
              <a:rPr lang="en-US" u="sng" dirty="0" err="1">
                <a:solidFill>
                  <a:srgbClr val="000000"/>
                </a:solidFill>
                <a:latin typeface="Arial" charset="0"/>
              </a:rPr>
              <a:t>manje</a:t>
            </a:r>
            <a:r>
              <a:rPr lang="en-US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 charset="0"/>
              </a:rPr>
              <a:t>mogućnosti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!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dirty="0" err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250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8" y="530172"/>
            <a:ext cx="9849144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NATJEČAJ</a:t>
            </a:r>
            <a:r>
              <a:rPr lang="en-US" sz="3500" b="1" dirty="0">
                <a:latin typeface="Source Sans Pro" panose="020B0503030403020204"/>
                <a:cs typeface="Arial" panose="020B0604020202020204" pitchFamily="34" charset="0"/>
              </a:rPr>
              <a:t>I</a:t>
            </a:r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 ZA DODJELU</a:t>
            </a:r>
            <a:r>
              <a:rPr lang="hr-HR" sz="28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r>
              <a:rPr lang="hr-HR" sz="3500" b="1" dirty="0">
                <a:latin typeface="Source Sans Pro" panose="020B0503030403020204"/>
                <a:cs typeface="Arial" panose="020B0604020202020204" pitchFamily="34" charset="0"/>
              </a:rPr>
              <a:t>ERASMUS STIPENDIJA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711004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346114" y="1531809"/>
            <a:ext cx="111464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b="1" dirty="0">
                <a:latin typeface="Arial"/>
              </a:rPr>
              <a:t>studijski </a:t>
            </a:r>
            <a:r>
              <a:rPr lang="en-US" altLang="sr-Latn-RS" sz="2000" b="1" dirty="0" err="1">
                <a:latin typeface="Arial"/>
              </a:rPr>
              <a:t>boravak</a:t>
            </a:r>
            <a:r>
              <a:rPr lang="en-US" altLang="sr-Latn-RS" sz="2000" b="1" dirty="0">
                <a:latin typeface="Arial"/>
              </a:rPr>
              <a:t> (</a:t>
            </a:r>
            <a:r>
              <a:rPr lang="en-US" altLang="sr-Latn-RS" sz="2000" b="1" dirty="0" err="1">
                <a:latin typeface="Arial"/>
              </a:rPr>
              <a:t>zimski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semestar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ili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cijela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akademska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godina</a:t>
            </a:r>
            <a:r>
              <a:rPr lang="en-US" altLang="sr-Latn-RS" sz="2000" b="1" dirty="0">
                <a:latin typeface="Arial"/>
              </a:rPr>
              <a:t> 202</a:t>
            </a:r>
            <a:r>
              <a:rPr lang="hr-HR" altLang="sr-Latn-RS" sz="2000" b="1" dirty="0">
                <a:latin typeface="Arial"/>
              </a:rPr>
              <a:t>4</a:t>
            </a:r>
            <a:r>
              <a:rPr lang="en-US" altLang="sr-Latn-RS" sz="2000" b="1" dirty="0">
                <a:latin typeface="Arial"/>
              </a:rPr>
              <a:t>./202</a:t>
            </a:r>
            <a:r>
              <a:rPr lang="hr-HR" altLang="sr-Latn-RS" sz="2000" b="1" dirty="0">
                <a:latin typeface="Arial"/>
              </a:rPr>
              <a:t>5</a:t>
            </a:r>
            <a:r>
              <a:rPr lang="en-US" altLang="sr-Latn-RS" sz="2000" b="1" dirty="0">
                <a:latin typeface="Arial"/>
              </a:rPr>
              <a:t>.) 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1.2.</a:t>
            </a:r>
            <a:r>
              <a:rPr lang="hr-HR" altLang="sr-Latn-RS" sz="2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-</a:t>
            </a:r>
            <a:r>
              <a:rPr lang="hr-HR" altLang="sr-Latn-RS" sz="2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4.4.202</a:t>
            </a:r>
            <a:r>
              <a:rPr lang="hr-HR" altLang="sr-Latn-RS" sz="2000" b="1" dirty="0">
                <a:solidFill>
                  <a:srgbClr val="FF0000"/>
                </a:solidFill>
                <a:latin typeface="Arial"/>
              </a:rPr>
              <a:t>4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.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b="1" dirty="0" err="1">
                <a:latin typeface="Arial"/>
              </a:rPr>
              <a:t>studijski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boravak</a:t>
            </a:r>
            <a:r>
              <a:rPr lang="en-US" altLang="sr-Latn-RS" sz="2000" b="1" dirty="0">
                <a:latin typeface="Arial"/>
              </a:rPr>
              <a:t> (</a:t>
            </a:r>
            <a:r>
              <a:rPr lang="en-US" altLang="sr-Latn-RS" sz="2000" b="1" dirty="0" err="1">
                <a:latin typeface="Arial"/>
              </a:rPr>
              <a:t>ljetni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semestar</a:t>
            </a:r>
            <a:r>
              <a:rPr lang="en-US" altLang="sr-Latn-RS" sz="2000" b="1" dirty="0">
                <a:latin typeface="Arial"/>
              </a:rPr>
              <a:t> 2023./24.)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srpanj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/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rujan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 202</a:t>
            </a:r>
            <a:r>
              <a:rPr lang="hr-HR" altLang="sr-Latn-RS" sz="2000" b="1" dirty="0">
                <a:solidFill>
                  <a:srgbClr val="FF0000"/>
                </a:solidFill>
                <a:latin typeface="Arial"/>
              </a:rPr>
              <a:t>4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.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b="1" dirty="0" err="1">
                <a:latin typeface="Arial"/>
              </a:rPr>
              <a:t>stručna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praksa</a:t>
            </a:r>
            <a:r>
              <a:rPr lang="en-US" altLang="sr-Latn-RS" sz="2000" b="1" dirty="0">
                <a:latin typeface="Arial"/>
              </a:rPr>
              <a:t> u 2022./24.: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natječaj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trajno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otvoren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!</a:t>
            </a:r>
            <a:r>
              <a:rPr lang="hr-HR" altLang="sr-Latn-RS" sz="2000" b="1" dirty="0">
                <a:solidFill>
                  <a:srgbClr val="FF0000"/>
                </a:solidFill>
                <a:latin typeface="Arial"/>
              </a:rPr>
              <a:t> 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b="1" dirty="0" err="1">
                <a:latin typeface="Arial"/>
              </a:rPr>
              <a:t>Stručna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praksa</a:t>
            </a:r>
            <a:r>
              <a:rPr lang="en-US" altLang="sr-Latn-RS" sz="2000" b="1" dirty="0">
                <a:latin typeface="Arial"/>
              </a:rPr>
              <a:t> U SVIM TREĆIM ZEMLJAMA u 2022./24.:</a:t>
            </a:r>
            <a:r>
              <a:rPr lang="en-US" altLang="sr-Latn-RS" sz="2000" dirty="0">
                <a:latin typeface="Arial"/>
              </a:rPr>
              <a:t>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natječaj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trajno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otvoren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!</a:t>
            </a:r>
            <a:r>
              <a:rPr lang="hr-HR" altLang="sr-Latn-RS" sz="2000" b="1" dirty="0">
                <a:solidFill>
                  <a:srgbClr val="FF0000"/>
                </a:solidFill>
                <a:latin typeface="Arial"/>
              </a:rPr>
              <a:t> </a:t>
            </a:r>
            <a:endParaRPr lang="en-US" altLang="sr-Latn-RS" sz="2000" dirty="0">
              <a:latin typeface="Arial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b="1" i="1" dirty="0">
                <a:latin typeface="Arial"/>
              </a:rPr>
              <a:t>Blended Intensive Program </a:t>
            </a:r>
            <a:r>
              <a:rPr lang="en-US" altLang="sr-Latn-RS" sz="2000" b="1" dirty="0">
                <a:latin typeface="Arial"/>
              </a:rPr>
              <a:t>(BIP) u 2022./24.: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natječaj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trajno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otvoren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!</a:t>
            </a:r>
            <a:r>
              <a:rPr lang="hr-HR" altLang="sr-Latn-RS" sz="2000" b="1" dirty="0">
                <a:solidFill>
                  <a:srgbClr val="FF0000"/>
                </a:solidFill>
                <a:latin typeface="Arial"/>
              </a:rPr>
              <a:t> 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r-HR" altLang="sr-Latn-RS" sz="2000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altLang="sr-Latn-RS" sz="2000" dirty="0">
                <a:latin typeface="Arial"/>
              </a:rPr>
              <a:t>1. </a:t>
            </a:r>
            <a:r>
              <a:rPr lang="en-US" altLang="sr-Latn-RS" sz="2000" dirty="0">
                <a:latin typeface="Arial"/>
                <a:hlinkClick r:id="rId5"/>
              </a:rPr>
              <a:t>www.uniri.hr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dirty="0">
                <a:latin typeface="Arial"/>
              </a:rPr>
              <a:t>(</a:t>
            </a:r>
            <a:r>
              <a:rPr lang="en-US" altLang="sr-Latn-RS" sz="2000" dirty="0">
                <a:latin typeface="Arial"/>
              </a:rPr>
              <a:t>O </a:t>
            </a:r>
            <a:r>
              <a:rPr lang="en-US" altLang="sr-Latn-RS" sz="2000" dirty="0" err="1">
                <a:latin typeface="Arial"/>
              </a:rPr>
              <a:t>Sveučilištu</a:t>
            </a:r>
            <a:r>
              <a:rPr lang="en-US" altLang="sr-Latn-RS" sz="2000" dirty="0">
                <a:latin typeface="Arial"/>
              </a:rPr>
              <a:t>, 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altLang="sr-Latn-RS" sz="2000" dirty="0">
                <a:latin typeface="Arial"/>
              </a:rPr>
              <a:t>Međunarodna suradnja</a:t>
            </a:r>
            <a:r>
              <a:rPr lang="en-US" altLang="sr-Latn-RS" sz="2000" dirty="0">
                <a:latin typeface="Arial"/>
              </a:rPr>
              <a:t> </a:t>
            </a:r>
            <a:r>
              <a:rPr lang="en-US" altLang="sr-Latn-RS" sz="2000" dirty="0" err="1">
                <a:latin typeface="Arial"/>
              </a:rPr>
              <a:t>i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dirty="0" err="1">
                <a:latin typeface="Arial"/>
              </a:rPr>
              <a:t>Erasmus</a:t>
            </a:r>
            <a:r>
              <a:rPr lang="hr-HR" altLang="sr-Latn-RS" sz="2000" dirty="0">
                <a:latin typeface="Arial"/>
              </a:rPr>
              <a:t>, Natječaj)</a:t>
            </a:r>
            <a:endParaRPr lang="en-US" altLang="sr-Latn-RS" sz="2000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altLang="sr-Latn-RS" sz="2000" dirty="0">
                <a:latin typeface="Arial"/>
                <a:hlinkClick r:id="rId6"/>
              </a:rPr>
              <a:t>https://uniri.hr/o-sveucilistu/medunarodna-suradnja-i-erasmus/natjecaji-za-studente/</a:t>
            </a:r>
            <a:r>
              <a:rPr lang="en-US" altLang="sr-Latn-RS" sz="2000" dirty="0">
                <a:latin typeface="Arial"/>
              </a:rPr>
              <a:t> </a:t>
            </a:r>
            <a:endParaRPr lang="hr-HR" altLang="sr-Latn-RS" sz="2000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altLang="sr-Latn-RS" sz="2000" dirty="0">
                <a:latin typeface="Arial"/>
              </a:rPr>
              <a:t>2. </a:t>
            </a:r>
            <a:r>
              <a:rPr lang="hr-HR" altLang="sr-Latn-RS" sz="2000" dirty="0" err="1">
                <a:latin typeface="Arial"/>
              </a:rPr>
              <a:t>Erasmus</a:t>
            </a:r>
            <a:r>
              <a:rPr lang="hr-HR" altLang="sr-Latn-RS" sz="2000" dirty="0">
                <a:latin typeface="Arial"/>
              </a:rPr>
              <a:t> koordinator fakulteta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dirty="0">
                <a:latin typeface="Arial"/>
              </a:rPr>
              <a:t>/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dirty="0">
                <a:latin typeface="Arial"/>
              </a:rPr>
              <a:t>akademije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dirty="0">
                <a:latin typeface="Arial"/>
              </a:rPr>
              <a:t>/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dirty="0">
                <a:latin typeface="Arial"/>
              </a:rPr>
              <a:t>odjela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altLang="sr-Latn-RS" sz="2000" dirty="0">
                <a:latin typeface="Arial"/>
              </a:rPr>
              <a:t>3. </a:t>
            </a:r>
            <a:r>
              <a:rPr lang="en-US" altLang="sr-Latn-RS" sz="2000" dirty="0" err="1">
                <a:latin typeface="Arial"/>
              </a:rPr>
              <a:t>Centar</a:t>
            </a:r>
            <a:r>
              <a:rPr lang="hr-HR" altLang="sr-Latn-RS" sz="2000" dirty="0">
                <a:latin typeface="Arial"/>
              </a:rPr>
              <a:t> za </a:t>
            </a:r>
            <a:r>
              <a:rPr lang="en-US" altLang="sr-Latn-RS" sz="2000" dirty="0" err="1">
                <a:latin typeface="Arial"/>
              </a:rPr>
              <a:t>međunarodnu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dirty="0">
                <a:latin typeface="Arial"/>
              </a:rPr>
              <a:t>mobilnost / ERASMUS</a:t>
            </a:r>
            <a:endParaRPr lang="hr-HR" altLang="sr-Latn-RS" sz="2000" b="1" dirty="0">
              <a:latin typeface="Arial"/>
            </a:endParaRPr>
          </a:p>
        </p:txBody>
      </p:sp>
      <p:pic>
        <p:nvPicPr>
          <p:cNvPr id="6146" name="Picture 2" descr="Javni natječaj za prijem zaposlenika/zaposlenica • Državni arhiv u Split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649" y="2881190"/>
            <a:ext cx="1908351" cy="1908351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579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2224" y="327398"/>
            <a:ext cx="7434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Source Sans Pro" panose="020B0503030403020204"/>
                <a:cs typeface="Arial" panose="020B0604020202020204" pitchFamily="34" charset="0"/>
              </a:rPr>
              <a:t>Popis</a:t>
            </a:r>
            <a:r>
              <a:rPr lang="en-US" sz="2400" b="1" dirty="0">
                <a:latin typeface="Source Sans Pro" panose="020B0503030403020204"/>
                <a:cs typeface="Arial" panose="020B0604020202020204" pitchFamily="34" charset="0"/>
              </a:rPr>
              <a:t> UNIRI Erasmus </a:t>
            </a:r>
            <a:r>
              <a:rPr lang="en-US" sz="2400" b="1" dirty="0" err="1">
                <a:latin typeface="Source Sans Pro" panose="020B0503030403020204"/>
                <a:cs typeface="Arial" panose="020B0604020202020204" pitchFamily="34" charset="0"/>
              </a:rPr>
              <a:t>koordinatora</a:t>
            </a:r>
            <a:r>
              <a:rPr lang="en-US" sz="24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endParaRPr lang="hr-HR" sz="2400" b="1" dirty="0">
              <a:latin typeface="Source Sans Pro" panose="020B0503030403020204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6489784" y="1716712"/>
            <a:ext cx="30556996" cy="61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A3B2A9-541A-41A1-8A26-00F15F075F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696424"/>
              </p:ext>
            </p:extLst>
          </p:nvPr>
        </p:nvGraphicFramePr>
        <p:xfrm>
          <a:off x="1792224" y="977774"/>
          <a:ext cx="7550950" cy="52872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82845">
                  <a:extLst>
                    <a:ext uri="{9D8B030D-6E8A-4147-A177-3AD203B41FA5}">
                      <a16:colId xmlns:a16="http://schemas.microsoft.com/office/drawing/2014/main" val="2718913021"/>
                    </a:ext>
                  </a:extLst>
                </a:gridCol>
                <a:gridCol w="2645435">
                  <a:extLst>
                    <a:ext uri="{9D8B030D-6E8A-4147-A177-3AD203B41FA5}">
                      <a16:colId xmlns:a16="http://schemas.microsoft.com/office/drawing/2014/main" val="4197399624"/>
                    </a:ext>
                  </a:extLst>
                </a:gridCol>
                <a:gridCol w="2622670">
                  <a:extLst>
                    <a:ext uri="{9D8B030D-6E8A-4147-A177-3AD203B41FA5}">
                      <a16:colId xmlns:a16="http://schemas.microsoft.com/office/drawing/2014/main" val="1941637962"/>
                    </a:ext>
                  </a:extLst>
                </a:gridCol>
              </a:tblGrid>
              <a:tr h="382296">
                <a:tc>
                  <a:txBody>
                    <a:bodyPr/>
                    <a:lstStyle/>
                    <a:p>
                      <a:pPr algn="l"/>
                      <a:r>
                        <a:rPr lang="hr-HR" sz="1100" b="1" dirty="0">
                          <a:solidFill>
                            <a:schemeClr val="tx1"/>
                          </a:solidFill>
                          <a:effectLst/>
                        </a:rPr>
                        <a:t>Fakultet/Odjel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100" b="1" dirty="0">
                          <a:solidFill>
                            <a:schemeClr val="tx1"/>
                          </a:solidFill>
                          <a:effectLst/>
                        </a:rPr>
                        <a:t>ERASMUS koordinator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100" b="1">
                          <a:solidFill>
                            <a:schemeClr val="tx1"/>
                          </a:solidFill>
                          <a:effectLst/>
                        </a:rPr>
                        <a:t>E-mail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456199"/>
                  </a:ext>
                </a:extLst>
              </a:tr>
              <a:tr h="490493"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Akademija primijenjenih umjetnosti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Radovan Kunić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radovan.kunic@apuri.uniri.com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151045"/>
                  </a:ext>
                </a:extLst>
              </a:tr>
              <a:tr h="490493"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Ekonomski fakultet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dr. sc. Petra Adelajda Zaninović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petra.adelajda.zaninovic@efri.uniri.hr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439373"/>
                  </a:ext>
                </a:extLst>
              </a:tr>
              <a:tr h="490493"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Filozofski fakultet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Ivan Majnarić, dipl. </a:t>
                      </a:r>
                      <a:r>
                        <a:rPr lang="hr-HR" sz="900" b="1" dirty="0" err="1">
                          <a:solidFill>
                            <a:schemeClr val="tx1"/>
                          </a:solidFill>
                          <a:effectLst/>
                        </a:rPr>
                        <a:t>oec</a:t>
                      </a:r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ivan.majnaric@ffri.uniri.hr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490606"/>
                  </a:ext>
                </a:extLst>
              </a:tr>
              <a:tr h="490493"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FMTU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Doc.dr.sc. Lorena Dadić Fruk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lorena.dadic@fthm.hr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569358"/>
                  </a:ext>
                </a:extLst>
              </a:tr>
              <a:tr h="490493"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Građevinski fakultet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Doc. dr. sc. Silvija Mrakovčić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silvija.mrakovcic@gradri.uniri.hr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568811"/>
                  </a:ext>
                </a:extLst>
              </a:tr>
              <a:tr h="490493"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Medicinski fakultet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1"/>
                          </a:solidFill>
                          <a:effectLst/>
                        </a:rPr>
                        <a:t>Paola Car</a:t>
                      </a:r>
                      <a:endParaRPr lang="hr-HR" sz="1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dirty="0">
                          <a:solidFill>
                            <a:schemeClr val="tx1"/>
                          </a:solidFill>
                          <a:effectLst/>
                        </a:rPr>
                        <a:t>paola.car@medri.uniri.hr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5337695"/>
                  </a:ext>
                </a:extLst>
              </a:tr>
              <a:tr h="490493"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Fakultet za zdravstvene studije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Marija </a:t>
                      </a:r>
                      <a:r>
                        <a:rPr lang="hr-HR" sz="900" b="1" dirty="0" err="1">
                          <a:solidFill>
                            <a:schemeClr val="tx1"/>
                          </a:solidFill>
                          <a:effectLst/>
                        </a:rPr>
                        <a:t>Spevan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mspevan@fzsri.uniri.hr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558614"/>
                  </a:ext>
                </a:extLst>
              </a:tr>
              <a:tr h="490493"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Fakultet biotehnologije i razvoja lijekova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Prof. dr. sc. </a:t>
                      </a:r>
                      <a:r>
                        <a:rPr lang="hr-HR" sz="1100" b="1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Miranda Mladinić Pejatović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mirandamp@uniri.hr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8505961"/>
                  </a:ext>
                </a:extLst>
              </a:tr>
              <a:tr h="490493"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Fakultet za fiziku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Izv. prof. dr. sc. Marin Karuza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mkaruza@phy.uniri.hr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236994"/>
                  </a:ext>
                </a:extLst>
              </a:tr>
              <a:tr h="490493"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Fakultet informatike i digitalnih tehnologija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>
                          <a:solidFill>
                            <a:schemeClr val="tx1"/>
                          </a:solidFill>
                          <a:effectLst/>
                        </a:rPr>
                        <a:t>Izv. prof. dr. sc. Marija Brkić Bakarić</a:t>
                      </a:r>
                      <a:endParaRPr lang="hr-HR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900" b="1" dirty="0">
                          <a:solidFill>
                            <a:schemeClr val="tx1"/>
                          </a:solidFill>
                          <a:effectLst/>
                        </a:rPr>
                        <a:t>mbrkic@inf.uniri.hr</a:t>
                      </a:r>
                      <a:endParaRPr lang="hr-HR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112" marR="6411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270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4564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2224" y="327398"/>
            <a:ext cx="7434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Source Sans Pro" panose="020B0503030403020204"/>
                <a:cs typeface="Arial" panose="020B0604020202020204" pitchFamily="34" charset="0"/>
              </a:rPr>
              <a:t>Popis</a:t>
            </a:r>
            <a:r>
              <a:rPr lang="en-US" sz="2400" b="1" dirty="0">
                <a:latin typeface="Source Sans Pro" panose="020B0503030403020204"/>
                <a:cs typeface="Arial" panose="020B0604020202020204" pitchFamily="34" charset="0"/>
              </a:rPr>
              <a:t> UNIRI Erasmus </a:t>
            </a:r>
            <a:r>
              <a:rPr lang="en-US" sz="2400" b="1" dirty="0" err="1">
                <a:latin typeface="Source Sans Pro" panose="020B0503030403020204"/>
                <a:cs typeface="Arial" panose="020B0604020202020204" pitchFamily="34" charset="0"/>
              </a:rPr>
              <a:t>koordinatora</a:t>
            </a:r>
            <a:r>
              <a:rPr lang="en-US" sz="2400" b="1" dirty="0">
                <a:latin typeface="Source Sans Pro" panose="020B0503030403020204"/>
                <a:cs typeface="Arial" panose="020B0604020202020204" pitchFamily="34" charset="0"/>
              </a:rPr>
              <a:t> </a:t>
            </a:r>
            <a:endParaRPr lang="hr-HR" sz="2400" b="1" dirty="0">
              <a:latin typeface="Source Sans Pro" panose="020B0503030403020204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6489784" y="1716712"/>
            <a:ext cx="30556996" cy="61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3018C0-C0F0-4725-A613-64D1DAC0B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216818"/>
              </p:ext>
            </p:extLst>
          </p:nvPr>
        </p:nvGraphicFramePr>
        <p:xfrm>
          <a:off x="1733964" y="993478"/>
          <a:ext cx="7550589" cy="51695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82736">
                  <a:extLst>
                    <a:ext uri="{9D8B030D-6E8A-4147-A177-3AD203B41FA5}">
                      <a16:colId xmlns:a16="http://schemas.microsoft.com/office/drawing/2014/main" val="3298119791"/>
                    </a:ext>
                  </a:extLst>
                </a:gridCol>
                <a:gridCol w="2645308">
                  <a:extLst>
                    <a:ext uri="{9D8B030D-6E8A-4147-A177-3AD203B41FA5}">
                      <a16:colId xmlns:a16="http://schemas.microsoft.com/office/drawing/2014/main" val="1319030354"/>
                    </a:ext>
                  </a:extLst>
                </a:gridCol>
                <a:gridCol w="2622545">
                  <a:extLst>
                    <a:ext uri="{9D8B030D-6E8A-4147-A177-3AD203B41FA5}">
                      <a16:colId xmlns:a16="http://schemas.microsoft.com/office/drawing/2014/main" val="2630205763"/>
                    </a:ext>
                  </a:extLst>
                </a:gridCol>
              </a:tblGrid>
              <a:tr h="574392"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Fakultet za matematiku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Doc. dr. sc. Vera Tonić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vera.tonic@math.uniri.hr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80025"/>
                  </a:ext>
                </a:extLst>
              </a:tr>
              <a:tr h="574392"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Pravni fakultet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Doc. dr. sc. Stjepan Gadžo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stjepan.gadzo@pravri.uniri.hr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269898"/>
                  </a:ext>
                </a:extLst>
              </a:tr>
              <a:tr h="574392"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Pomorski fakultet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Izv. prof. dr. sc. Sandra Tominac Coslovich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sandra.tominac@pfri.uniri.hr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89480"/>
                  </a:ext>
                </a:extLst>
              </a:tr>
              <a:tr h="574392"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Tehnički fakultet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Doc. dr. sc. Matej Fonović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 dirty="0">
                          <a:solidFill>
                            <a:schemeClr val="tx1"/>
                          </a:solidFill>
                          <a:effectLst/>
                        </a:rPr>
                        <a:t>matej.fonovic@riteh.uniri.hr</a:t>
                      </a:r>
                      <a:endParaRPr lang="hr-H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633260"/>
                  </a:ext>
                </a:extLst>
              </a:tr>
              <a:tr h="574392"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Učiteljski fakultet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Dr. sc. Morana Drakulić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morana.drakulic@ufri.uniri.hr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989791"/>
                  </a:ext>
                </a:extLst>
              </a:tr>
              <a:tr h="574392"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Fakultet dentalne medicine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Maja Kinkela Devčić, dr. med. dent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maja.kinkela.devcic@fdmri.uniri.hr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9346529"/>
                  </a:ext>
                </a:extLst>
              </a:tr>
              <a:tr h="574392"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Studij politehnike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Doc. dr. sc. Igor Pešić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igor.pesic@uniri.hr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47943"/>
                  </a:ext>
                </a:extLst>
              </a:tr>
              <a:tr h="574392"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Studij logopedije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Valentina Martan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vmartan@uniri.hr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421613"/>
                  </a:ext>
                </a:extLst>
              </a:tr>
              <a:tr h="574392"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Urbani studiji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>
                          <a:solidFill>
                            <a:schemeClr val="tx1"/>
                          </a:solidFill>
                          <a:effectLst/>
                        </a:rPr>
                        <a:t>Ida Križaj Leko</a:t>
                      </a:r>
                      <a:endParaRPr lang="hr-HR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r-HR" sz="1000" b="1" dirty="0">
                          <a:solidFill>
                            <a:schemeClr val="tx1"/>
                          </a:solidFill>
                          <a:effectLst/>
                        </a:rPr>
                        <a:t>info@deltalab.hr, </a:t>
                      </a:r>
                      <a:r>
                        <a:rPr lang="hr-HR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hr-HR" sz="1000" b="1" dirty="0">
                          <a:solidFill>
                            <a:schemeClr val="tx1"/>
                          </a:solidFill>
                          <a:effectLst/>
                        </a:rPr>
                        <a:t>idakrizaj83@gmail.com</a:t>
                      </a:r>
                      <a:endParaRPr lang="hr-H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29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711004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>
                <a:latin typeface="Source Sans Pro"/>
              </a:rPr>
              <a:t>VAŽNO: ONLINE PRIJAVA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17778" y="1543524"/>
            <a:ext cx="955643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sz="2000" b="1" dirty="0">
                <a:latin typeface="Arial"/>
              </a:rPr>
              <a:t>Prijave na natječaj podnose se isključivo elektroničkim putem klikom na poveznicu PRIJAVA.</a:t>
            </a:r>
            <a:endParaRPr lang="hr-HR" sz="2000" dirty="0">
              <a:latin typeface="Arial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br>
              <a:rPr lang="hr-HR" sz="2000" dirty="0">
                <a:latin typeface="Arial"/>
              </a:rPr>
            </a:br>
            <a:r>
              <a:rPr lang="hr-HR" sz="2000" dirty="0">
                <a:latin typeface="Arial"/>
              </a:rPr>
              <a:t>Preporuka: </a:t>
            </a:r>
            <a:r>
              <a:rPr lang="hr-HR" sz="2000" b="1" dirty="0">
                <a:solidFill>
                  <a:srgbClr val="FF0000"/>
                </a:solidFill>
                <a:latin typeface="Arial"/>
              </a:rPr>
              <a:t>prijavu izvršite nekoliko dana prije isteka roka </a:t>
            </a:r>
            <a:r>
              <a:rPr lang="hr-HR" sz="2000" dirty="0">
                <a:latin typeface="Arial"/>
              </a:rPr>
              <a:t>kako ne bi došlo do tehničkih poteškoća zbog velikog broja korisnika/unosa.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r-HR" sz="2000" dirty="0">
              <a:latin typeface="Arial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sz="2000" dirty="0">
                <a:latin typeface="Arial"/>
              </a:rPr>
              <a:t>Pristupite online prijavi upisivanjem </a:t>
            </a:r>
            <a:r>
              <a:rPr lang="hr-HR" sz="2000" b="1" dirty="0">
                <a:latin typeface="Arial"/>
              </a:rPr>
              <a:t>vlastitog elektroničkog identiteta</a:t>
            </a:r>
            <a:r>
              <a:rPr lang="hr-HR" sz="2000" dirty="0">
                <a:latin typeface="Arial"/>
              </a:rPr>
              <a:t> u sustavu </a:t>
            </a:r>
            <a:r>
              <a:rPr lang="hr-HR" sz="2000" dirty="0" err="1">
                <a:latin typeface="Arial"/>
              </a:rPr>
              <a:t>AAI@EduHr</a:t>
            </a:r>
            <a:r>
              <a:rPr lang="hr-HR" sz="2000" dirty="0">
                <a:latin typeface="Arial"/>
              </a:rPr>
              <a:t> (adresa e-pošte povezana s uniri.hr korisničkim imenom).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r-HR" sz="2000" dirty="0">
              <a:latin typeface="Arial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sz="2000" dirty="0">
                <a:latin typeface="Arial"/>
              </a:rPr>
              <a:t>Radi </a:t>
            </a:r>
            <a:r>
              <a:rPr lang="hr-HR" sz="2000" b="1" dirty="0">
                <a:latin typeface="Arial"/>
              </a:rPr>
              <a:t>dodjele elektroničkog identiteta </a:t>
            </a:r>
            <a:r>
              <a:rPr lang="hr-HR" sz="2000" dirty="0">
                <a:latin typeface="Arial"/>
              </a:rPr>
              <a:t>u sustavu </a:t>
            </a:r>
            <a:r>
              <a:rPr lang="hr-HR" sz="2000" dirty="0" err="1">
                <a:latin typeface="Arial"/>
              </a:rPr>
              <a:t>AAI@EduHr</a:t>
            </a:r>
            <a:r>
              <a:rPr lang="hr-HR" sz="2000" dirty="0">
                <a:latin typeface="Arial"/>
              </a:rPr>
              <a:t> koji je potreban za pristup online prijavi, molimo vas da se obratite kontakt osobi na svojoj sastavnici!</a:t>
            </a:r>
            <a:br>
              <a:rPr lang="hr-HR" sz="1600" dirty="0">
                <a:latin typeface="Arial"/>
              </a:rPr>
            </a:br>
            <a:br>
              <a:rPr lang="hr-HR" sz="1600" dirty="0">
                <a:latin typeface="Arial"/>
              </a:rPr>
            </a:br>
            <a:endParaRPr lang="hr-HR" altLang="sr-Latn-RS" sz="1600" b="1" dirty="0">
              <a:latin typeface="Arial"/>
            </a:endParaRPr>
          </a:p>
        </p:txBody>
      </p:sp>
      <p:pic>
        <p:nvPicPr>
          <p:cNvPr id="7170" name="Picture 2" descr="Mjere krojene za vas - mjere aktivnog zapošljavanja u 2021. godini |  Hrvatski zavod za zapošljavanj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792" y="1761115"/>
            <a:ext cx="1248352" cy="1248352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56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Online prijava (studenti)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17778" y="1543524"/>
            <a:ext cx="9556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br>
              <a:rPr lang="hr-HR" sz="1600" dirty="0">
                <a:latin typeface="Arial"/>
              </a:rPr>
            </a:br>
            <a:br>
              <a:rPr lang="hr-HR" sz="1600" dirty="0">
                <a:latin typeface="Arial"/>
              </a:rPr>
            </a:br>
            <a:endParaRPr lang="hr-HR" altLang="sr-Latn-RS" sz="1600" b="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51C0E-3445-4F3A-8E0B-EC82B97F3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222" y="1495897"/>
            <a:ext cx="9193903" cy="467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53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Studenti-natječajna dokumentacija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17778" y="1543524"/>
            <a:ext cx="9556437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altLang="sr-Latn-RS" sz="2000" b="1" u="sng" dirty="0">
                <a:latin typeface="Arial"/>
              </a:rPr>
              <a:t>NATJEČAJNA DOKUMENTACIJA</a:t>
            </a:r>
            <a:endParaRPr lang="en-US" altLang="sr-Latn-RS" sz="2000" b="1" u="sng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dirty="0">
                <a:latin typeface="Arial"/>
              </a:rPr>
              <a:t>- </a:t>
            </a:r>
            <a:r>
              <a:rPr lang="en-US" altLang="sr-Latn-RS" sz="2000" dirty="0" err="1">
                <a:latin typeface="Arial"/>
              </a:rPr>
              <a:t>i</a:t>
            </a:r>
            <a:r>
              <a:rPr lang="hr-HR" altLang="sr-Latn-RS" sz="2000" dirty="0" err="1">
                <a:latin typeface="Arial"/>
              </a:rPr>
              <a:t>zjava</a:t>
            </a:r>
            <a:r>
              <a:rPr lang="hr-HR" altLang="sr-Latn-RS" sz="2000" dirty="0">
                <a:latin typeface="Arial"/>
              </a:rPr>
              <a:t> uz prijavu (tiskana i potpisana)</a:t>
            </a:r>
            <a:endParaRPr lang="en-US" altLang="sr-Latn-RS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latin typeface="Arial"/>
              </a:rPr>
              <a:t>- p</a:t>
            </a:r>
            <a:r>
              <a:rPr lang="hr-HR" sz="2000" dirty="0" err="1">
                <a:latin typeface="Arial"/>
              </a:rPr>
              <a:t>rijepis</a:t>
            </a:r>
            <a:r>
              <a:rPr lang="hr-HR" sz="2000" dirty="0">
                <a:latin typeface="Arial"/>
              </a:rPr>
              <a:t> ocjena svih položenih ispita na </a:t>
            </a:r>
            <a:r>
              <a:rPr lang="hr-HR" sz="2000" u="sng" dirty="0">
                <a:latin typeface="Arial"/>
              </a:rPr>
              <a:t>svim razinama visokoškolskog obrazovanja: preddiplomskoj, diplomskoj i poslijediplomskoj </a:t>
            </a:r>
            <a:r>
              <a:rPr lang="hr-HR" sz="2000" dirty="0">
                <a:latin typeface="Arial"/>
              </a:rPr>
              <a:t>razini (izdan od strane </a:t>
            </a:r>
            <a:r>
              <a:rPr lang="en-US" sz="2000" dirty="0" err="1">
                <a:latin typeface="Arial"/>
              </a:rPr>
              <a:t>sastavnice</a:t>
            </a:r>
            <a:r>
              <a:rPr lang="hr-HR" sz="2000" dirty="0">
                <a:latin typeface="Arial"/>
              </a:rPr>
              <a:t>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latin typeface="Arial"/>
              </a:rPr>
              <a:t>- p</a:t>
            </a:r>
            <a:r>
              <a:rPr lang="hr-HR" sz="2000" dirty="0" err="1">
                <a:latin typeface="Arial"/>
              </a:rPr>
              <a:t>reslika</a:t>
            </a:r>
            <a:r>
              <a:rPr lang="hr-HR" sz="2000" dirty="0">
                <a:latin typeface="Arial"/>
              </a:rPr>
              <a:t> osobne iskaznice ili važeće putne isprave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hr-HR" altLang="sr-Latn-RS" sz="2000" i="1" u="sng" dirty="0" err="1">
                <a:latin typeface="Arial"/>
              </a:rPr>
              <a:t>Acceptance</a:t>
            </a:r>
            <a:r>
              <a:rPr lang="hr-HR" altLang="sr-Latn-RS" sz="2000" i="1" u="sng" dirty="0">
                <a:latin typeface="Arial"/>
              </a:rPr>
              <a:t> </a:t>
            </a:r>
            <a:r>
              <a:rPr lang="hr-HR" altLang="sr-Latn-RS" sz="2000" i="1" u="sng" dirty="0" err="1">
                <a:latin typeface="Arial"/>
              </a:rPr>
              <a:t>Confirmation</a:t>
            </a:r>
            <a:r>
              <a:rPr lang="hr-HR" altLang="sr-Latn-RS" sz="2000" i="1" u="sng" dirty="0">
                <a:latin typeface="Arial"/>
              </a:rPr>
              <a:t> </a:t>
            </a:r>
            <a:r>
              <a:rPr lang="hr-HR" altLang="sr-Latn-RS" sz="2000" u="sng" dirty="0">
                <a:latin typeface="Arial"/>
              </a:rPr>
              <a:t>(u okviru natječaja za stručnu praksu)!</a:t>
            </a:r>
            <a:endParaRPr lang="en-US" altLang="sr-Latn-RS" sz="2000" u="sng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hr-HR" altLang="sr-Latn-RS" sz="2000" u="sng" dirty="0">
                <a:latin typeface="Arial"/>
              </a:rPr>
              <a:t>Potvrda (može e-mail poruka) inozemne ustanove o organiziranju </a:t>
            </a:r>
            <a:r>
              <a:rPr lang="hr-HR" altLang="sr-Latn-RS" sz="2000" i="1" u="sng" dirty="0" err="1">
                <a:latin typeface="Arial"/>
              </a:rPr>
              <a:t>Blended</a:t>
            </a:r>
            <a:r>
              <a:rPr lang="hr-HR" altLang="sr-Latn-RS" sz="2000" i="1" u="sng" dirty="0">
                <a:latin typeface="Arial"/>
              </a:rPr>
              <a:t> </a:t>
            </a:r>
            <a:r>
              <a:rPr lang="hr-HR" altLang="sr-Latn-RS" sz="2000" i="1" u="sng" dirty="0" err="1">
                <a:latin typeface="Arial"/>
              </a:rPr>
              <a:t>Intensive</a:t>
            </a:r>
            <a:r>
              <a:rPr lang="hr-HR" altLang="sr-Latn-RS" sz="2000" i="1" u="sng" dirty="0">
                <a:latin typeface="Arial"/>
              </a:rPr>
              <a:t> Program</a:t>
            </a:r>
            <a:r>
              <a:rPr lang="hr-HR" altLang="sr-Latn-RS" sz="2000" u="sng" dirty="0">
                <a:latin typeface="Arial"/>
              </a:rPr>
              <a:t>-a (BIP)</a:t>
            </a:r>
            <a:r>
              <a:rPr lang="en-US" altLang="sr-Latn-RS" sz="2000" u="sng" dirty="0">
                <a:latin typeface="Arial"/>
              </a:rPr>
              <a:t> (u </a:t>
            </a:r>
            <a:r>
              <a:rPr lang="en-US" altLang="sr-Latn-RS" sz="2000" u="sng" dirty="0" err="1">
                <a:latin typeface="Arial"/>
              </a:rPr>
              <a:t>okviru</a:t>
            </a:r>
            <a:r>
              <a:rPr lang="en-US" altLang="sr-Latn-RS" sz="2000" u="sng" dirty="0">
                <a:latin typeface="Arial"/>
              </a:rPr>
              <a:t> </a:t>
            </a:r>
            <a:r>
              <a:rPr lang="en-US" altLang="sr-Latn-RS" sz="2000" u="sng" dirty="0" err="1">
                <a:latin typeface="Arial"/>
              </a:rPr>
              <a:t>natječaja</a:t>
            </a:r>
            <a:r>
              <a:rPr lang="en-US" altLang="sr-Latn-RS" sz="2000" u="sng" dirty="0">
                <a:latin typeface="Arial"/>
              </a:rPr>
              <a:t> za BIP)!</a:t>
            </a:r>
            <a:endParaRPr lang="hr-HR" altLang="sr-Latn-RS" sz="2000" u="sng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latin typeface="Arial"/>
              </a:rPr>
              <a:t>- o</a:t>
            </a:r>
            <a:r>
              <a:rPr lang="hr-HR" sz="2000" dirty="0" err="1">
                <a:latin typeface="Arial"/>
              </a:rPr>
              <a:t>brazac</a:t>
            </a:r>
            <a:r>
              <a:rPr lang="hr-HR" sz="2000" dirty="0">
                <a:latin typeface="Arial"/>
              </a:rPr>
              <a:t> za prijavu osoba s posebnim potrebama (ukoliko je potrebno)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latin typeface="Arial"/>
              </a:rPr>
              <a:t>- d</a:t>
            </a:r>
            <a:r>
              <a:rPr lang="hr-HR" sz="2000" dirty="0" err="1">
                <a:latin typeface="Arial"/>
              </a:rPr>
              <a:t>okumentacija</a:t>
            </a:r>
            <a:r>
              <a:rPr lang="hr-HR" sz="2000" dirty="0">
                <a:latin typeface="Arial"/>
              </a:rPr>
              <a:t> u svrhu traženja dodatne financijske potpore za </a:t>
            </a:r>
            <a:r>
              <a:rPr lang="en-US" sz="2000" dirty="0">
                <a:latin typeface="Arial"/>
              </a:rPr>
              <a:t>studente s </a:t>
            </a:r>
            <a:r>
              <a:rPr lang="en-US" sz="2000" dirty="0" err="1">
                <a:latin typeface="Arial"/>
              </a:rPr>
              <a:t>manje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mogućnosti</a:t>
            </a:r>
            <a:r>
              <a:rPr lang="en-US" sz="2000" dirty="0">
                <a:latin typeface="Arial"/>
              </a:rPr>
              <a:t> / </a:t>
            </a:r>
            <a:r>
              <a:rPr lang="hr-HR" sz="2000" dirty="0">
                <a:latin typeface="Arial"/>
              </a:rPr>
              <a:t>ranjive skupine studenata</a:t>
            </a:r>
            <a:r>
              <a:rPr lang="en-US" sz="2000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(ukoliko je potrebno) 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br>
              <a:rPr lang="hr-HR" sz="1600" dirty="0">
                <a:latin typeface="Arial"/>
              </a:rPr>
            </a:br>
            <a:br>
              <a:rPr lang="hr-HR" sz="1600" dirty="0">
                <a:latin typeface="Arial"/>
              </a:rPr>
            </a:br>
            <a:endParaRPr lang="hr-HR" altLang="sr-Latn-RS" sz="1600" b="1" dirty="0">
              <a:latin typeface="Arial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194" y="5956909"/>
            <a:ext cx="1509982" cy="494497"/>
          </a:xfrm>
          <a:prstGeom prst="rect">
            <a:avLst/>
          </a:prstGeom>
        </p:spPr>
      </p:pic>
      <p:pic>
        <p:nvPicPr>
          <p:cNvPr id="8194" name="Picture 2" descr="Županijsko stručno vijeće pedagoga Požeško-slavonske županije - Pedagoška  dokumentaci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873" y="762145"/>
            <a:ext cx="2344842" cy="13189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475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Natječajna dokumentacija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17778" y="1543524"/>
            <a:ext cx="9556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br>
              <a:rPr lang="hr-HR" sz="1600" dirty="0">
                <a:latin typeface="Arial"/>
              </a:rPr>
            </a:br>
            <a:br>
              <a:rPr lang="hr-HR" sz="1600" dirty="0">
                <a:latin typeface="Arial"/>
              </a:rPr>
            </a:br>
            <a:endParaRPr lang="hr-HR" altLang="sr-Latn-RS" sz="1600" b="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FEF23-BC41-4170-BEA2-E29978DF0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564" y="1307287"/>
            <a:ext cx="3577701" cy="50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59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Natječajna dokumentacija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17778" y="1543524"/>
            <a:ext cx="9556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br>
              <a:rPr lang="hr-HR" sz="1600" dirty="0">
                <a:latin typeface="Arial"/>
              </a:rPr>
            </a:br>
            <a:br>
              <a:rPr lang="hr-HR" sz="1600" dirty="0">
                <a:latin typeface="Arial"/>
              </a:rPr>
            </a:br>
            <a:endParaRPr lang="hr-HR" altLang="sr-Latn-RS" sz="1600" b="1" dirty="0">
              <a:latin typeface="Arial"/>
            </a:endParaRPr>
          </a:p>
        </p:txBody>
      </p:sp>
      <p:pic>
        <p:nvPicPr>
          <p:cNvPr id="6" name="Picture 1" descr="C:\Users\Međunarodna\Documents\natječajna dokumentacija\placem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2346" y="1130600"/>
            <a:ext cx="4392488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3560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Natječajna dokumentacija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17778" y="1543524"/>
            <a:ext cx="9556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br>
              <a:rPr lang="hr-HR" sz="1600" dirty="0">
                <a:latin typeface="Arial"/>
              </a:rPr>
            </a:br>
            <a:br>
              <a:rPr lang="hr-HR" sz="1600" dirty="0">
                <a:latin typeface="Arial"/>
              </a:rPr>
            </a:br>
            <a:endParaRPr lang="hr-HR" altLang="sr-Latn-RS" sz="1600" b="1" dirty="0">
              <a:latin typeface="Arial"/>
            </a:endParaRPr>
          </a:p>
        </p:txBody>
      </p:sp>
      <p:pic>
        <p:nvPicPr>
          <p:cNvPr id="7" name="Picture 2" descr="C:\Users\Međunarodna\Documents\natječajna dokumentacija\posebne potre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0128" y="1173662"/>
            <a:ext cx="3875357" cy="5314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0579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ED67DB-057E-C94D-9626-A4224D7C1183}"/>
              </a:ext>
            </a:extLst>
          </p:cNvPr>
          <p:cNvSpPr txBox="1">
            <a:spLocks/>
          </p:cNvSpPr>
          <p:nvPr/>
        </p:nvSpPr>
        <p:spPr>
          <a:xfrm>
            <a:off x="1044673" y="2081119"/>
            <a:ext cx="3070127" cy="1119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1430214" y="509030"/>
            <a:ext cx="994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ERASMUS</a:t>
            </a:r>
            <a:r>
              <a:rPr lang="hr-HR" sz="3600" b="1" dirty="0"/>
              <a:t> +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1430215" y="1735015"/>
            <a:ext cx="10175631" cy="174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b="1" dirty="0" err="1">
                <a:latin typeface="Arial"/>
              </a:rPr>
              <a:t>Centar</a:t>
            </a:r>
            <a:r>
              <a:rPr lang="hr-HR" sz="2000" b="1" dirty="0">
                <a:latin typeface="Arial"/>
              </a:rPr>
              <a:t> za </a:t>
            </a:r>
            <a:r>
              <a:rPr lang="en-US" sz="2000" b="1" dirty="0" err="1">
                <a:latin typeface="Arial"/>
              </a:rPr>
              <a:t>međunarodnu</a:t>
            </a:r>
            <a:r>
              <a:rPr lang="en-US" sz="2000" b="1" dirty="0">
                <a:latin typeface="Arial"/>
              </a:rPr>
              <a:t> </a:t>
            </a:r>
            <a:r>
              <a:rPr lang="hr-HR" sz="2000" b="1" dirty="0">
                <a:latin typeface="Arial"/>
              </a:rPr>
              <a:t>mobilnost</a:t>
            </a:r>
            <a:r>
              <a:rPr lang="en-US" sz="2000" b="1" dirty="0">
                <a:latin typeface="Arial"/>
              </a:rPr>
              <a:t> / Erasmus </a:t>
            </a:r>
            <a:r>
              <a:rPr lang="en-US" sz="2000" b="1" dirty="0" err="1">
                <a:latin typeface="Arial"/>
              </a:rPr>
              <a:t>administrira</a:t>
            </a:r>
            <a:r>
              <a:rPr lang="en-US" sz="2000" b="1" dirty="0">
                <a:latin typeface="Arial"/>
              </a:rPr>
              <a:t> </a:t>
            </a:r>
            <a:r>
              <a:rPr lang="en-US" sz="2000" b="1" i="1" dirty="0">
                <a:latin typeface="Arial"/>
              </a:rPr>
              <a:t>m</a:t>
            </a:r>
            <a:r>
              <a:rPr lang="hr-HR" sz="2000" b="1" i="1" dirty="0">
                <a:latin typeface="Arial"/>
              </a:rPr>
              <a:t>obilnost u svrhu učenja za pojedince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r-HR" sz="1600" b="1" i="1" dirty="0">
              <a:latin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sz="2000" dirty="0">
                <a:latin typeface="Arial"/>
              </a:rPr>
              <a:t>mobilnost studenata </a:t>
            </a:r>
            <a:endParaRPr lang="en-U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sz="2000" dirty="0">
                <a:latin typeface="Arial"/>
              </a:rPr>
              <a:t>mobilnost nastavnog i nenastavnog osoblja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04" y="4115452"/>
            <a:ext cx="3047341" cy="187819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523" y="2833131"/>
            <a:ext cx="1821720" cy="1589212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778" y="4485216"/>
            <a:ext cx="3883464" cy="1259092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073061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Studenti – dokumentacija tijekom mobilnosti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17778" y="1543524"/>
            <a:ext cx="9556437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Font typeface="Wingdings" panose="05000000000000000000" pitchFamily="2" charset="2"/>
              <a:buChar char="Ø"/>
            </a:pPr>
            <a:br>
              <a:rPr lang="hr-HR" sz="1600" dirty="0">
                <a:latin typeface="Arial"/>
              </a:rPr>
            </a:br>
            <a:r>
              <a:rPr lang="hr-HR" altLang="sr-Latn-RS" sz="2000" b="1" u="sng" dirty="0">
                <a:latin typeface="Arial"/>
              </a:rPr>
              <a:t>PRIJE ODLASKA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sr-Latn-RS" sz="2000" dirty="0">
                <a:latin typeface="Arial"/>
              </a:rPr>
              <a:t>- u</a:t>
            </a:r>
            <a:r>
              <a:rPr lang="hr-HR" altLang="sr-Latn-RS" sz="2000" dirty="0">
                <a:latin typeface="Arial"/>
              </a:rPr>
              <a:t>govor između studenta i Sveučilišta o primitku financijske potpore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sr-Latn-RS" sz="2000" dirty="0">
                <a:latin typeface="Arial"/>
              </a:rPr>
              <a:t>- u</a:t>
            </a:r>
            <a:r>
              <a:rPr lang="hr-HR" altLang="sr-Latn-RS" sz="2000" dirty="0">
                <a:latin typeface="Arial"/>
              </a:rPr>
              <a:t>govor o učenju (</a:t>
            </a:r>
            <a:r>
              <a:rPr lang="hr-HR" altLang="sr-Latn-RS" sz="2000" i="1" dirty="0">
                <a:latin typeface="Arial"/>
              </a:rPr>
              <a:t>Online</a:t>
            </a:r>
            <a:r>
              <a:rPr lang="hr-HR" altLang="sr-Latn-RS" sz="2000" dirty="0">
                <a:latin typeface="Arial"/>
              </a:rPr>
              <a:t> </a:t>
            </a:r>
            <a:r>
              <a:rPr lang="hr-HR" altLang="sr-Latn-RS" sz="2000" i="1" dirty="0" err="1">
                <a:latin typeface="Arial"/>
              </a:rPr>
              <a:t>Learning</a:t>
            </a:r>
            <a:r>
              <a:rPr lang="hr-HR" altLang="sr-Latn-RS" sz="2000" i="1" dirty="0">
                <a:latin typeface="Arial"/>
              </a:rPr>
              <a:t> </a:t>
            </a:r>
            <a:r>
              <a:rPr lang="hr-HR" altLang="sr-Latn-RS" sz="2000" i="1" dirty="0" err="1">
                <a:latin typeface="Arial"/>
              </a:rPr>
              <a:t>Agreement</a:t>
            </a:r>
            <a:r>
              <a:rPr lang="hr-HR" altLang="sr-Latn-RS" sz="2000" i="1" dirty="0">
                <a:latin typeface="Arial"/>
              </a:rPr>
              <a:t> for </a:t>
            </a:r>
            <a:r>
              <a:rPr lang="hr-HR" altLang="sr-Latn-RS" sz="2000" i="1" dirty="0" err="1">
                <a:latin typeface="Arial"/>
              </a:rPr>
              <a:t>Studies</a:t>
            </a:r>
            <a:r>
              <a:rPr lang="hr-HR" altLang="sr-Latn-RS" sz="2000" dirty="0">
                <a:latin typeface="Arial"/>
              </a:rPr>
              <a:t>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sr-Latn-RS" sz="2000" dirty="0">
                <a:latin typeface="Arial"/>
              </a:rPr>
              <a:t>- u</a:t>
            </a:r>
            <a:r>
              <a:rPr lang="hr-HR" altLang="sr-Latn-RS" sz="2000" dirty="0">
                <a:latin typeface="Arial"/>
              </a:rPr>
              <a:t>govor o stručnoj praksi (</a:t>
            </a:r>
            <a:r>
              <a:rPr lang="hr-HR" altLang="sr-Latn-RS" sz="2000" i="1" dirty="0" err="1">
                <a:latin typeface="Arial"/>
              </a:rPr>
              <a:t>Learning</a:t>
            </a:r>
            <a:r>
              <a:rPr lang="hr-HR" altLang="sr-Latn-RS" sz="2000" i="1" dirty="0">
                <a:latin typeface="Arial"/>
              </a:rPr>
              <a:t> </a:t>
            </a:r>
            <a:r>
              <a:rPr lang="hr-HR" altLang="sr-Latn-RS" sz="2000" i="1" dirty="0" err="1">
                <a:latin typeface="Arial"/>
              </a:rPr>
              <a:t>Agreement</a:t>
            </a:r>
            <a:r>
              <a:rPr lang="hr-HR" altLang="sr-Latn-RS" sz="2000" i="1" dirty="0">
                <a:latin typeface="Arial"/>
              </a:rPr>
              <a:t> for </a:t>
            </a:r>
            <a:r>
              <a:rPr lang="hr-HR" altLang="sr-Latn-RS" sz="2000" i="1" dirty="0" err="1">
                <a:latin typeface="Arial"/>
              </a:rPr>
              <a:t>Traineeships</a:t>
            </a:r>
            <a:r>
              <a:rPr lang="hr-HR" altLang="sr-Latn-RS" sz="2000" dirty="0">
                <a:latin typeface="Arial"/>
              </a:rPr>
              <a:t>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sr-Latn-RS" sz="2000" dirty="0">
                <a:latin typeface="Arial"/>
              </a:rPr>
              <a:t>- o</a:t>
            </a:r>
            <a:r>
              <a:rPr lang="hr-HR" altLang="sr-Latn-RS" sz="2000" i="1" dirty="0" err="1">
                <a:latin typeface="Arial"/>
              </a:rPr>
              <a:t>nline</a:t>
            </a:r>
            <a:r>
              <a:rPr lang="hr-HR" altLang="sr-Latn-RS" sz="2000" dirty="0">
                <a:latin typeface="Arial"/>
              </a:rPr>
              <a:t> jezična procjena</a:t>
            </a:r>
            <a:r>
              <a:rPr lang="en-US" altLang="sr-Latn-RS" sz="2000" dirty="0">
                <a:latin typeface="Arial"/>
              </a:rPr>
              <a:t>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</a:pPr>
            <a:endParaRPr lang="hr-HR" altLang="sr-Latn-RS" sz="2000" dirty="0">
              <a:latin typeface="Arial"/>
            </a:endParaRPr>
          </a:p>
          <a:p>
            <a:pPr marL="357188" lvl="0" indent="-3571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Font typeface="Wingdings" panose="05000000000000000000" pitchFamily="2" charset="2"/>
              <a:buChar char="Ø"/>
            </a:pPr>
            <a:r>
              <a:rPr lang="hr-HR" altLang="sr-Latn-RS" sz="2000" b="1" u="sng" dirty="0">
                <a:latin typeface="Arial"/>
              </a:rPr>
              <a:t>NAKON POVRATKA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sr-Latn-RS" sz="2000" dirty="0">
                <a:latin typeface="Arial"/>
              </a:rPr>
              <a:t>- p</a:t>
            </a:r>
            <a:r>
              <a:rPr lang="hr-HR" altLang="sr-Latn-RS" sz="2000" dirty="0" err="1">
                <a:latin typeface="Arial"/>
              </a:rPr>
              <a:t>rijepis</a:t>
            </a:r>
            <a:r>
              <a:rPr lang="hr-HR" altLang="sr-Latn-RS" sz="2000" dirty="0">
                <a:latin typeface="Arial"/>
              </a:rPr>
              <a:t> ocjena s pripadajućim ECTS bodovima / </a:t>
            </a:r>
            <a:r>
              <a:rPr lang="en-US" altLang="sr-Latn-RS" sz="2000" dirty="0" err="1">
                <a:latin typeface="Arial"/>
              </a:rPr>
              <a:t>i</a:t>
            </a:r>
            <a:r>
              <a:rPr lang="hr-HR" altLang="sr-Latn-RS" sz="2000" dirty="0" err="1">
                <a:latin typeface="Arial"/>
              </a:rPr>
              <a:t>zjava</a:t>
            </a:r>
            <a:r>
              <a:rPr lang="hr-HR" altLang="sr-Latn-RS" sz="2000" dirty="0">
                <a:latin typeface="Arial"/>
              </a:rPr>
              <a:t> inozemnog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dirty="0">
                <a:latin typeface="Arial"/>
              </a:rPr>
              <a:t>/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dirty="0">
                <a:latin typeface="Arial"/>
              </a:rPr>
              <a:t>domaćeg mentora o pisanju završnog rada</a:t>
            </a:r>
            <a:r>
              <a:rPr lang="en-US" altLang="sr-Latn-RS" sz="2000" dirty="0">
                <a:latin typeface="Arial"/>
              </a:rPr>
              <a:t> / </a:t>
            </a:r>
            <a:r>
              <a:rPr lang="en-US" altLang="sr-Latn-RS" sz="2000" dirty="0" err="1">
                <a:latin typeface="Arial"/>
              </a:rPr>
              <a:t>prijepis</a:t>
            </a:r>
            <a:r>
              <a:rPr lang="en-US" altLang="sr-Latn-RS" sz="2000" dirty="0">
                <a:latin typeface="Arial"/>
              </a:rPr>
              <a:t> </a:t>
            </a:r>
            <a:r>
              <a:rPr lang="en-US" altLang="sr-Latn-RS" sz="2000" dirty="0" err="1">
                <a:latin typeface="Arial"/>
              </a:rPr>
              <a:t>rada</a:t>
            </a:r>
            <a:endParaRPr lang="hr-HR" altLang="sr-Latn-RS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sr-Latn-RS" sz="2000" dirty="0">
                <a:latin typeface="Arial"/>
              </a:rPr>
              <a:t>- </a:t>
            </a:r>
            <a:r>
              <a:rPr lang="en-US" altLang="sr-Latn-RS" sz="2000" dirty="0" err="1">
                <a:latin typeface="Arial"/>
              </a:rPr>
              <a:t>i</a:t>
            </a:r>
            <a:r>
              <a:rPr lang="hr-HR" altLang="sr-Latn-RS" sz="2000" dirty="0" err="1">
                <a:latin typeface="Arial"/>
              </a:rPr>
              <a:t>zjava</a:t>
            </a:r>
            <a:r>
              <a:rPr lang="hr-HR" altLang="sr-Latn-RS" sz="2000" dirty="0">
                <a:latin typeface="Arial"/>
              </a:rPr>
              <a:t> inozemne visokoškolske ustanove o razdoblju mobilnosti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sr-Latn-RS" sz="2000" dirty="0">
                <a:latin typeface="Arial"/>
              </a:rPr>
              <a:t>- z</a:t>
            </a:r>
            <a:r>
              <a:rPr lang="hr-HR" altLang="sr-Latn-RS" sz="2000" dirty="0" err="1">
                <a:latin typeface="Arial"/>
              </a:rPr>
              <a:t>avršno</a:t>
            </a:r>
            <a:r>
              <a:rPr lang="hr-HR" altLang="sr-Latn-RS" sz="2000" dirty="0">
                <a:latin typeface="Arial"/>
              </a:rPr>
              <a:t> izvješće studenta u</a:t>
            </a:r>
            <a:r>
              <a:rPr lang="en-US" altLang="sr-Latn-RS" sz="2000" dirty="0">
                <a:latin typeface="Arial"/>
              </a:rPr>
              <a:t> </a:t>
            </a:r>
            <a:r>
              <a:rPr lang="en-US" altLang="sr-Latn-RS" sz="2000" i="1" dirty="0">
                <a:latin typeface="Arial"/>
              </a:rPr>
              <a:t>online</a:t>
            </a:r>
            <a:r>
              <a:rPr lang="hr-HR" altLang="sr-Latn-RS" sz="2000" dirty="0">
                <a:latin typeface="Arial"/>
              </a:rPr>
              <a:t> bazi </a:t>
            </a:r>
            <a:r>
              <a:rPr lang="en-US" altLang="sr-Latn-RS" sz="2000" i="1" dirty="0">
                <a:latin typeface="Arial"/>
              </a:rPr>
              <a:t>Beneficiary Module</a:t>
            </a:r>
            <a:endParaRPr lang="hr-HR" altLang="sr-Latn-RS" sz="2000" i="1" dirty="0">
              <a:latin typeface="Arial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br>
              <a:rPr lang="hr-HR" sz="1600" dirty="0">
                <a:latin typeface="Arial"/>
              </a:rPr>
            </a:br>
            <a:endParaRPr lang="hr-HR" altLang="sr-Latn-RS" sz="1600" b="1" dirty="0">
              <a:latin typeface="Arial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197" y="2335970"/>
            <a:ext cx="1508306" cy="1702927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403018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032" y="841972"/>
            <a:ext cx="647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>
                <a:latin typeface="Source Sans Pro"/>
              </a:rPr>
              <a:t>Zašto ići na Erasmus?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0195" y="1858528"/>
            <a:ext cx="89176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Obogatite svoj studijski program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Iskusite različite prakse učenja i poučavanja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Upoznajte nova mjesta, nove ljude, različitu kulturu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Steknite prijatelje za cijeli život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Naučite se držati proračuna i uravnotežiti svoje financije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Naučite se nositi s neočekivanim situacijama </a:t>
            </a:r>
            <a:r>
              <a:rPr lang="hr-HR" sz="2800" dirty="0">
                <a:sym typeface="Wingdings" panose="05000000000000000000" pitchFamily="2" charset="2"/>
              </a:rPr>
              <a:t></a:t>
            </a:r>
            <a:endParaRPr lang="hr-HR" sz="2800" dirty="0"/>
          </a:p>
          <a:p>
            <a:endParaRPr lang="hr-HR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Život u inozemstvu vam otvara vidike!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hr-HR" sz="2800" dirty="0"/>
              <a:t>Erasmus+ povećat će vašu </a:t>
            </a:r>
            <a:r>
              <a:rPr lang="hr-HR" sz="2800" dirty="0" err="1"/>
              <a:t>zapošljivost</a:t>
            </a:r>
            <a:r>
              <a:rPr lang="hr-HR" sz="2800" dirty="0"/>
              <a:t>!</a:t>
            </a:r>
          </a:p>
          <a:p>
            <a:endParaRPr lang="hr-HR" sz="2800" dirty="0"/>
          </a:p>
        </p:txBody>
      </p:sp>
      <p:pic>
        <p:nvPicPr>
          <p:cNvPr id="1029" name="Picture 5" descr="benefits of eras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39" y="66846"/>
            <a:ext cx="3531931" cy="2355771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54" y="6067305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00" y="6067305"/>
            <a:ext cx="1509982" cy="49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0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ESN RIJEKA- priče studenata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17778" y="1543524"/>
            <a:ext cx="9556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br>
              <a:rPr lang="hr-HR" sz="1600" dirty="0">
                <a:latin typeface="Arial"/>
              </a:rPr>
            </a:br>
            <a:endParaRPr lang="hr-HR" altLang="sr-Latn-RS" sz="1600" b="1" dirty="0">
              <a:latin typeface="Arial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45" y="1376037"/>
            <a:ext cx="9584633" cy="470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20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Mobilnost osoblja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17778" y="1543524"/>
            <a:ext cx="9556437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Održavanje nastave</a:t>
            </a:r>
            <a:r>
              <a:rPr lang="en-US" sz="2000" b="1" dirty="0">
                <a:latin typeface="Arial"/>
              </a:rPr>
              <a:t> / </a:t>
            </a:r>
            <a:r>
              <a:rPr lang="en-US" sz="2000" b="1" dirty="0" err="1">
                <a:latin typeface="Arial"/>
              </a:rPr>
              <a:t>podučavanje</a:t>
            </a:r>
            <a:r>
              <a:rPr lang="hr-HR" sz="2000" b="1" dirty="0">
                <a:latin typeface="Arial"/>
              </a:rPr>
              <a:t> (nastavno osoblje)</a:t>
            </a: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r-HR" sz="2000" dirty="0">
                <a:latin typeface="Arial"/>
              </a:rPr>
              <a:t>najmanje 8 sati nastave tjedno</a:t>
            </a:r>
            <a:endParaRPr lang="en-US" sz="2000" dirty="0">
              <a:latin typeface="Arial"/>
            </a:endParaRP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dirty="0"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b="1" dirty="0" err="1">
                <a:latin typeface="Arial"/>
              </a:rPr>
              <a:t>Kombinacije</a:t>
            </a:r>
            <a:r>
              <a:rPr lang="en-US" sz="2000" b="1" dirty="0">
                <a:latin typeface="Arial"/>
              </a:rPr>
              <a:t> o</a:t>
            </a:r>
            <a:r>
              <a:rPr lang="hr-HR" sz="2000" b="1" dirty="0" err="1">
                <a:latin typeface="Arial"/>
              </a:rPr>
              <a:t>državanj</a:t>
            </a:r>
            <a:r>
              <a:rPr lang="en-US" sz="2000" b="1" dirty="0">
                <a:latin typeface="Arial"/>
              </a:rPr>
              <a:t>a</a:t>
            </a:r>
            <a:r>
              <a:rPr lang="hr-HR" sz="2000" b="1" dirty="0">
                <a:latin typeface="Arial"/>
              </a:rPr>
              <a:t> nastav</a:t>
            </a:r>
            <a:r>
              <a:rPr lang="en-US" sz="2000" b="1" dirty="0">
                <a:latin typeface="Arial"/>
              </a:rPr>
              <a:t>e </a:t>
            </a:r>
            <a:r>
              <a:rPr lang="en-US" sz="2000" b="1" dirty="0" err="1">
                <a:latin typeface="Arial"/>
              </a:rPr>
              <a:t>i</a:t>
            </a:r>
            <a:r>
              <a:rPr lang="en-US" sz="2000" b="1" dirty="0">
                <a:latin typeface="Arial"/>
              </a:rPr>
              <a:t> </a:t>
            </a:r>
            <a:r>
              <a:rPr lang="en-US" sz="2000" b="1" dirty="0" err="1">
                <a:latin typeface="Arial"/>
              </a:rPr>
              <a:t>stručnog</a:t>
            </a:r>
            <a:r>
              <a:rPr lang="en-US" sz="2000" b="1" dirty="0">
                <a:latin typeface="Arial"/>
              </a:rPr>
              <a:t> </a:t>
            </a:r>
            <a:r>
              <a:rPr lang="en-US" sz="2000" b="1" dirty="0" err="1">
                <a:latin typeface="Arial"/>
              </a:rPr>
              <a:t>usavršavanja</a:t>
            </a:r>
            <a:r>
              <a:rPr lang="en-US" sz="2000" b="1" dirty="0">
                <a:latin typeface="Arial"/>
              </a:rPr>
              <a:t> </a:t>
            </a:r>
            <a:endParaRPr lang="hr-HR" sz="2000" b="1" dirty="0"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(nastavno osoblje)</a:t>
            </a: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r-HR" sz="2000" dirty="0">
                <a:latin typeface="Arial"/>
              </a:rPr>
              <a:t>najmanje </a:t>
            </a:r>
            <a:r>
              <a:rPr lang="en-US" sz="2000" dirty="0">
                <a:latin typeface="Arial"/>
              </a:rPr>
              <a:t>4</a:t>
            </a:r>
            <a:r>
              <a:rPr lang="hr-HR" sz="2000" dirty="0">
                <a:latin typeface="Arial"/>
              </a:rPr>
              <a:t> sati nastave tjedno</a:t>
            </a:r>
            <a:r>
              <a:rPr lang="en-US" sz="2000" dirty="0">
                <a:latin typeface="Arial"/>
              </a:rPr>
              <a:t> </a:t>
            </a:r>
            <a:endParaRPr lang="hr-HR" sz="2000" dirty="0">
              <a:latin typeface="Arial"/>
            </a:endParaRP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sz="2000" b="1" dirty="0"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Stručno usavršavanje</a:t>
            </a:r>
            <a:r>
              <a:rPr lang="en-US" sz="2000" b="1" dirty="0">
                <a:latin typeface="Arial"/>
              </a:rPr>
              <a:t> / </a:t>
            </a:r>
            <a:r>
              <a:rPr lang="en-US" sz="2000" b="1" dirty="0" err="1">
                <a:latin typeface="Arial"/>
              </a:rPr>
              <a:t>osposobljavanje</a:t>
            </a:r>
            <a:r>
              <a:rPr lang="hr-HR" sz="2000" b="1" dirty="0">
                <a:latin typeface="Arial"/>
              </a:rPr>
              <a:t> </a:t>
            </a:r>
            <a:endParaRPr lang="en-US" sz="2000" b="1" dirty="0">
              <a:latin typeface="Arial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dirty="0">
                <a:latin typeface="Arial"/>
              </a:rPr>
              <a:t>     </a:t>
            </a:r>
            <a:r>
              <a:rPr lang="hr-HR" sz="2000" b="1" dirty="0">
                <a:latin typeface="Arial"/>
              </a:rPr>
              <a:t>(nastavno</a:t>
            </a:r>
            <a:r>
              <a:rPr lang="en-US" sz="2000" b="1" dirty="0">
                <a:latin typeface="Arial"/>
              </a:rPr>
              <a:t> </a:t>
            </a:r>
            <a:r>
              <a:rPr lang="hr-HR" sz="2000" b="1" dirty="0">
                <a:latin typeface="Arial"/>
              </a:rPr>
              <a:t>/</a:t>
            </a:r>
            <a:r>
              <a:rPr lang="en-US" sz="2000" b="1" dirty="0">
                <a:latin typeface="Arial"/>
              </a:rPr>
              <a:t> </a:t>
            </a:r>
            <a:r>
              <a:rPr lang="hr-HR" sz="2000" b="1" dirty="0">
                <a:latin typeface="Arial"/>
              </a:rPr>
              <a:t>nenastavno osoblje)</a:t>
            </a: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vi-VN" sz="2000" dirty="0">
                <a:latin typeface="Arial"/>
              </a:rPr>
              <a:t>pohađanje strukturiranog tečaja, jezični trening usmjeren na profesionalne potrebe sudionika i radionice te </a:t>
            </a:r>
            <a:r>
              <a:rPr lang="vi-VN" sz="2000" i="1" dirty="0">
                <a:latin typeface="Arial"/>
              </a:rPr>
              <a:t>job shadowing </a:t>
            </a:r>
            <a:r>
              <a:rPr lang="vi-VN" sz="2000" dirty="0">
                <a:latin typeface="Arial"/>
              </a:rPr>
              <a:t>tj. praćenje rada kolega na inozemnoj ustanovi pri obavljanu njihovih stručnih aktivnosti </a:t>
            </a:r>
            <a:endParaRPr lang="hr-HR" sz="2000" dirty="0">
              <a:latin typeface="Arial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r-HR" altLang="sr-Latn-RS" sz="1600" b="1" dirty="0">
              <a:latin typeface="Arial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131" y="3218236"/>
            <a:ext cx="2528107" cy="122413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78" y="5876535"/>
            <a:ext cx="1237595" cy="5669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299" y="5870174"/>
            <a:ext cx="151193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69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Mobilnost osoblja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17778" y="1543524"/>
            <a:ext cx="107346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latin typeface="Arial"/>
              </a:rPr>
              <a:t>Kombinirana (</a:t>
            </a:r>
            <a:r>
              <a:rPr lang="en-US" sz="2000" b="1" i="1" dirty="0">
                <a:latin typeface="Arial"/>
              </a:rPr>
              <a:t>blended</a:t>
            </a:r>
            <a:r>
              <a:rPr lang="en-US" sz="2000" b="1" dirty="0">
                <a:latin typeface="Arial"/>
              </a:rPr>
              <a:t>) </a:t>
            </a:r>
            <a:r>
              <a:rPr lang="en-US" sz="2000" b="1" dirty="0" err="1">
                <a:latin typeface="Arial"/>
              </a:rPr>
              <a:t>mobilnost</a:t>
            </a:r>
            <a:r>
              <a:rPr lang="en-US" sz="2000" b="1" dirty="0">
                <a:latin typeface="Arial"/>
              </a:rPr>
              <a:t> </a:t>
            </a:r>
            <a:r>
              <a:rPr lang="en-US" sz="2000" dirty="0">
                <a:latin typeface="Arial"/>
              </a:rPr>
              <a:t>- </a:t>
            </a:r>
            <a:r>
              <a:rPr lang="en-US" sz="2000" dirty="0" err="1">
                <a:latin typeface="Arial"/>
              </a:rPr>
              <a:t>kratkoročna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fizička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mobilnost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kombinirana</a:t>
            </a:r>
            <a:r>
              <a:rPr lang="en-US" sz="2000" dirty="0">
                <a:latin typeface="Arial"/>
              </a:rPr>
              <a:t> s </a:t>
            </a:r>
            <a:r>
              <a:rPr lang="en-US" sz="2000" i="1" dirty="0">
                <a:latin typeface="Arial"/>
              </a:rPr>
              <a:t>online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učenjem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odnosno</a:t>
            </a:r>
            <a:r>
              <a:rPr lang="en-US" sz="2000" dirty="0">
                <a:latin typeface="Arial"/>
              </a:rPr>
              <a:t> s </a:t>
            </a:r>
            <a:r>
              <a:rPr lang="en-US" sz="2000" dirty="0" err="1">
                <a:latin typeface="Arial"/>
              </a:rPr>
              <a:t>obaveznom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virtualnom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komponentnom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prije</a:t>
            </a:r>
            <a:r>
              <a:rPr lang="en-US" sz="2000" dirty="0">
                <a:latin typeface="Arial"/>
              </a:rPr>
              <a:t>, </a:t>
            </a:r>
            <a:r>
              <a:rPr lang="en-US" sz="2000" dirty="0" err="1">
                <a:latin typeface="Arial"/>
              </a:rPr>
              <a:t>tijekom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i</a:t>
            </a:r>
            <a:r>
              <a:rPr lang="en-US" sz="2000" dirty="0">
                <a:latin typeface="Arial"/>
              </a:rPr>
              <a:t>/</a:t>
            </a:r>
            <a:r>
              <a:rPr lang="en-US" sz="2000" dirty="0" err="1">
                <a:latin typeface="Arial"/>
              </a:rPr>
              <a:t>ili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nakon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fizičkog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dijela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mobilnosti</a:t>
            </a:r>
            <a:endParaRPr lang="en-U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en-US" sz="2000" b="1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Trajanje</a:t>
            </a:r>
            <a:r>
              <a:rPr lang="en-US" sz="2000" b="1" dirty="0">
                <a:latin typeface="Arial"/>
              </a:rPr>
              <a:t> </a:t>
            </a:r>
            <a:r>
              <a:rPr lang="en-US" sz="2000" b="1" dirty="0" err="1">
                <a:latin typeface="Arial"/>
              </a:rPr>
              <a:t>mobilnosti</a:t>
            </a:r>
            <a:endParaRPr lang="hr-HR" sz="2000" b="1" dirty="0">
              <a:latin typeface="Arial"/>
            </a:endParaRP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 err="1">
                <a:latin typeface="Arial"/>
              </a:rPr>
              <a:t>Standardna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fizička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mobilnost</a:t>
            </a:r>
            <a:r>
              <a:rPr lang="hr-HR" sz="2000" dirty="0">
                <a:latin typeface="Arial"/>
              </a:rPr>
              <a:t> u programskim zemljama</a:t>
            </a:r>
            <a:r>
              <a:rPr lang="en-US" sz="2000" dirty="0">
                <a:latin typeface="Arial"/>
              </a:rPr>
              <a:t>: </a:t>
            </a:r>
            <a:r>
              <a:rPr lang="hr-HR" sz="2000" dirty="0">
                <a:latin typeface="Arial"/>
              </a:rPr>
              <a:t>od </a:t>
            </a:r>
            <a:r>
              <a:rPr lang="hr-HR" sz="2000" b="1" dirty="0">
                <a:latin typeface="Arial"/>
              </a:rPr>
              <a:t>2 dana do 2 mjeseca</a:t>
            </a: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 err="1">
                <a:latin typeface="Arial"/>
              </a:rPr>
              <a:t>Standardna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fizička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mobilnost</a:t>
            </a:r>
            <a:r>
              <a:rPr lang="hr-HR" sz="2000" dirty="0">
                <a:latin typeface="Arial"/>
              </a:rPr>
              <a:t> u </a:t>
            </a:r>
            <a:r>
              <a:rPr lang="hr-HR" sz="2000" dirty="0" err="1">
                <a:latin typeface="Arial"/>
              </a:rPr>
              <a:t>prsvim</a:t>
            </a:r>
            <a:r>
              <a:rPr lang="hr-HR" sz="2000" dirty="0">
                <a:latin typeface="Arial"/>
              </a:rPr>
              <a:t> trećim zemljama</a:t>
            </a:r>
            <a:r>
              <a:rPr lang="en-US" sz="2000" dirty="0">
                <a:latin typeface="Arial"/>
              </a:rPr>
              <a:t>: </a:t>
            </a:r>
            <a:r>
              <a:rPr lang="hr-HR" sz="2000" dirty="0">
                <a:latin typeface="Arial"/>
              </a:rPr>
              <a:t>od </a:t>
            </a:r>
            <a:r>
              <a:rPr lang="hr-HR" sz="2000" b="1" dirty="0">
                <a:latin typeface="Arial"/>
              </a:rPr>
              <a:t>5 dana do 2 mjeseca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latin typeface="Arial"/>
              </a:rPr>
              <a:t>       </a:t>
            </a:r>
            <a:r>
              <a:rPr lang="hr-HR" sz="2000" dirty="0">
                <a:latin typeface="Arial"/>
              </a:rPr>
              <a:t>U slučaju kombinirane (</a:t>
            </a:r>
            <a:r>
              <a:rPr lang="hr-HR" sz="2000" dirty="0" err="1">
                <a:latin typeface="Arial"/>
              </a:rPr>
              <a:t>blended</a:t>
            </a:r>
            <a:r>
              <a:rPr lang="hr-HR" sz="2000" dirty="0">
                <a:latin typeface="Arial"/>
              </a:rPr>
              <a:t>) mobilnosti </a:t>
            </a:r>
            <a:r>
              <a:rPr lang="hr-HR" sz="2000" b="1" dirty="0">
                <a:latin typeface="Arial"/>
              </a:rPr>
              <a:t>fizički dio </a:t>
            </a:r>
            <a:r>
              <a:rPr lang="hr-HR" sz="2000" dirty="0">
                <a:latin typeface="Arial"/>
              </a:rPr>
              <a:t>mora trajati </a:t>
            </a:r>
            <a:r>
              <a:rPr lang="hr-HR" sz="2000" b="1" dirty="0">
                <a:latin typeface="Arial"/>
              </a:rPr>
              <a:t>od 5 do 30 dana</a:t>
            </a:r>
            <a:r>
              <a:rPr lang="hr-HR" sz="2000" dirty="0">
                <a:latin typeface="Arial"/>
              </a:rPr>
              <a:t>.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88" y="4775178"/>
            <a:ext cx="2528107" cy="122413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78" y="5876535"/>
            <a:ext cx="1237595" cy="5669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299" y="5870174"/>
            <a:ext cx="151193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66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Mobilnost osoblja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017778" y="1543524"/>
            <a:ext cx="95564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altLang="sr-Latn-RS" sz="2000" b="1" dirty="0">
                <a:latin typeface="Arial"/>
              </a:rPr>
              <a:t>P</a:t>
            </a:r>
            <a:r>
              <a:rPr lang="en-US" altLang="sr-Latn-RS" sz="2000" b="1" dirty="0" err="1">
                <a:latin typeface="Arial"/>
              </a:rPr>
              <a:t>rva</a:t>
            </a:r>
            <a:r>
              <a:rPr lang="hr-HR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mobilnost</a:t>
            </a:r>
            <a:r>
              <a:rPr lang="hr-HR" altLang="sr-Latn-RS" sz="2000" dirty="0">
                <a:latin typeface="Arial"/>
              </a:rPr>
              <a:t> – prilikom odabira kandidata prednost imaju kandidati koji još nisu primili financijsku potporu u sklopu </a:t>
            </a:r>
            <a:r>
              <a:rPr lang="hr-HR" altLang="sr-Latn-RS" sz="2000" dirty="0" err="1">
                <a:latin typeface="Arial"/>
              </a:rPr>
              <a:t>Erasmusa</a:t>
            </a:r>
            <a:endParaRPr lang="en-US" altLang="sr-Latn-RS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altLang="sr-Latn-RS" sz="2000" dirty="0"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altLang="sr-Latn-RS" sz="2000" b="1" dirty="0">
                <a:latin typeface="Arial"/>
              </a:rPr>
              <a:t>Osiguranje</a:t>
            </a:r>
            <a:r>
              <a:rPr lang="hr-HR" altLang="sr-Latn-RS" sz="2000" dirty="0">
                <a:latin typeface="Arial"/>
              </a:rPr>
              <a:t> – zdravstveno osiguranje za vrijeme trajanja mobilnosti (EKZO)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altLang="sr-Latn-R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altLang="sr-Latn-RS" sz="2000" b="1" dirty="0">
                <a:latin typeface="Arial"/>
              </a:rPr>
              <a:t>Z</a:t>
            </a:r>
            <a:r>
              <a:rPr lang="en-US" altLang="sr-Latn-RS" sz="2000" b="1" dirty="0" err="1">
                <a:latin typeface="Arial"/>
              </a:rPr>
              <a:t>ero</a:t>
            </a:r>
            <a:r>
              <a:rPr lang="hr-HR" altLang="sr-Latn-RS" sz="2000" b="1" dirty="0">
                <a:latin typeface="Arial"/>
              </a:rPr>
              <a:t>-</a:t>
            </a:r>
            <a:r>
              <a:rPr lang="en-US" altLang="sr-Latn-RS" sz="2000" b="1" dirty="0">
                <a:latin typeface="Arial"/>
              </a:rPr>
              <a:t>grant</a:t>
            </a:r>
            <a:r>
              <a:rPr lang="hr-HR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osoblje</a:t>
            </a:r>
            <a:r>
              <a:rPr lang="hr-HR" altLang="sr-Latn-RS" sz="2000" dirty="0">
                <a:latin typeface="Arial"/>
              </a:rPr>
              <a:t> – ne prima financijsku potporu, ista prava i obveze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hr-HR" altLang="sr-Latn-R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sr-Latn-RS" sz="2000" b="1" dirty="0" err="1">
                <a:latin typeface="Arial"/>
              </a:rPr>
              <a:t>Dvostruko</a:t>
            </a:r>
            <a:r>
              <a:rPr lang="hr-HR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financiranje</a:t>
            </a:r>
            <a:r>
              <a:rPr lang="hr-HR" altLang="sr-Latn-RS" sz="2000" dirty="0">
                <a:latin typeface="Arial"/>
              </a:rPr>
              <a:t> – nije dozvoljeno dvostruko financiranje u istu svrhu iz sredstava EU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hr-HR" altLang="sr-Latn-R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sr-Latn-RS" sz="2000" b="1" dirty="0" err="1">
                <a:latin typeface="Arial"/>
              </a:rPr>
              <a:t>Osoblje</a:t>
            </a:r>
            <a:r>
              <a:rPr lang="hr-HR" altLang="sr-Latn-RS" sz="2000" b="1" dirty="0">
                <a:latin typeface="Arial"/>
              </a:rPr>
              <a:t> </a:t>
            </a:r>
            <a:r>
              <a:rPr lang="en-US" altLang="sr-Latn-RS" sz="2000" b="1" dirty="0">
                <a:latin typeface="Arial"/>
              </a:rPr>
              <a:t>s</a:t>
            </a:r>
            <a:r>
              <a:rPr lang="hr-HR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invaliditetom</a:t>
            </a:r>
            <a:r>
              <a:rPr lang="hr-HR" altLang="sr-Latn-RS" sz="2000" dirty="0">
                <a:latin typeface="Arial"/>
              </a:rPr>
              <a:t> – pravo na uvećani iznos financijske potpore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8" y="5876535"/>
            <a:ext cx="1237595" cy="5669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299" y="5870174"/>
            <a:ext cx="151193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667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Izbor osoblja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8" y="5876535"/>
            <a:ext cx="1237595" cy="5669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299" y="5870174"/>
            <a:ext cx="1511939" cy="49381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017777" y="1678407"/>
            <a:ext cx="888652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Izbor</a:t>
            </a: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r-HR" sz="2000" dirty="0">
                <a:latin typeface="Arial"/>
              </a:rPr>
              <a:t>provodi sveučilišno Povjerenstvo za program mobilnosti </a:t>
            </a:r>
            <a:r>
              <a:rPr lang="hr-HR" sz="2000" dirty="0" err="1">
                <a:latin typeface="Arial"/>
              </a:rPr>
              <a:t>Erasmus</a:t>
            </a:r>
            <a:endParaRPr lang="hr-HR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hr-HR" sz="2000" b="1" dirty="0"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Kriteriji za izbor nastavnog i nenastavnog osoblja</a:t>
            </a: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latin typeface="Arial"/>
              </a:rPr>
              <a:t>- </a:t>
            </a:r>
            <a:r>
              <a:rPr lang="hr-HR" sz="2000" dirty="0">
                <a:latin typeface="Arial"/>
              </a:rPr>
              <a:t>kvaliteta nastavnog plana / plana rada</a:t>
            </a: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latin typeface="Arial"/>
              </a:rPr>
              <a:t>- </a:t>
            </a:r>
            <a:r>
              <a:rPr lang="hr-HR" sz="2000" dirty="0">
                <a:latin typeface="Arial"/>
              </a:rPr>
              <a:t>dužina boravka u skladu s opsegom aktivnosti</a:t>
            </a: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latin typeface="Arial"/>
              </a:rPr>
              <a:t>- </a:t>
            </a:r>
            <a:r>
              <a:rPr lang="hr-HR" sz="2000" dirty="0">
                <a:latin typeface="Arial"/>
              </a:rPr>
              <a:t>korist mobilnosti za daljnji rad na matičnoj ustanovi</a:t>
            </a:r>
            <a:r>
              <a:rPr lang="en-US" sz="2000" dirty="0">
                <a:latin typeface="Arial"/>
              </a:rPr>
              <a:t> </a:t>
            </a:r>
            <a:endParaRPr lang="hr-HR" sz="2000" dirty="0">
              <a:latin typeface="Arial"/>
            </a:endParaRP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>
                <a:latin typeface="Arial"/>
              </a:rPr>
              <a:t>- </a:t>
            </a:r>
            <a:r>
              <a:rPr lang="hr-HR" sz="2000" dirty="0">
                <a:latin typeface="Arial"/>
              </a:rPr>
              <a:t>prednost ima osoblje koje još nije primilo </a:t>
            </a:r>
            <a:r>
              <a:rPr lang="hr-HR" sz="2000" dirty="0" err="1">
                <a:latin typeface="Arial"/>
              </a:rPr>
              <a:t>Erasmus</a:t>
            </a:r>
            <a:r>
              <a:rPr lang="hr-HR" sz="2000" dirty="0">
                <a:latin typeface="Arial"/>
              </a:rPr>
              <a:t> stipendiju</a:t>
            </a:r>
            <a:endParaRPr lang="en-U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►"/>
              <a:defRPr/>
            </a:pPr>
            <a:endParaRPr lang="hr-HR" sz="2000" b="1" dirty="0">
              <a:solidFill>
                <a:srgbClr val="0070C0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130" y="2081119"/>
            <a:ext cx="2304256" cy="156446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780057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696056"/>
            <a:ext cx="100285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b="1" dirty="0">
                <a:latin typeface="Source Sans Pro"/>
              </a:rPr>
              <a:t>NATJEČAJ ZA DODJELU ERASMUS STIPENDIJA!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8" y="5876535"/>
            <a:ext cx="1237595" cy="5669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299" y="5870174"/>
            <a:ext cx="1511939" cy="49381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017778" y="1454730"/>
            <a:ext cx="10028537" cy="527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b="1" dirty="0">
                <a:latin typeface="Arial"/>
              </a:rPr>
              <a:t>N</a:t>
            </a:r>
            <a:r>
              <a:rPr lang="hr-HR" altLang="sr-Latn-RS" sz="2000" b="1" dirty="0" err="1">
                <a:latin typeface="Arial"/>
              </a:rPr>
              <a:t>atječaj</a:t>
            </a:r>
            <a:r>
              <a:rPr lang="hr-HR" altLang="sr-Latn-RS" sz="2000" b="1" dirty="0">
                <a:latin typeface="Arial"/>
              </a:rPr>
              <a:t> </a:t>
            </a:r>
            <a:r>
              <a:rPr lang="en-US" altLang="sr-Latn-RS" sz="2000" b="1" dirty="0">
                <a:latin typeface="Arial"/>
              </a:rPr>
              <a:t>za </a:t>
            </a:r>
            <a:r>
              <a:rPr lang="en-US" altLang="sr-Latn-RS" sz="2000" b="1" dirty="0" err="1">
                <a:latin typeface="Arial"/>
              </a:rPr>
              <a:t>mobilnost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osoblja</a:t>
            </a:r>
            <a:r>
              <a:rPr lang="hr-HR" altLang="sr-Latn-RS" sz="2000" b="1" dirty="0">
                <a:latin typeface="Arial"/>
              </a:rPr>
              <a:t> u </a:t>
            </a:r>
            <a:r>
              <a:rPr lang="hr-HR" altLang="sr-Latn-RS" sz="2000" b="1" dirty="0">
                <a:highlight>
                  <a:srgbClr val="FFFF00"/>
                </a:highlight>
                <a:latin typeface="Arial"/>
              </a:rPr>
              <a:t>programskim zemljama</a:t>
            </a:r>
            <a:r>
              <a:rPr lang="en-US" altLang="sr-Latn-RS" sz="2000" b="1" dirty="0">
                <a:latin typeface="Arial"/>
              </a:rPr>
              <a:t>:</a:t>
            </a:r>
            <a:r>
              <a:rPr lang="hr-HR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trajno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otvoren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!</a:t>
            </a:r>
            <a:endParaRPr lang="en-US" sz="2000" b="1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sz="2000" dirty="0">
                <a:latin typeface="Arial"/>
              </a:rPr>
              <a:t>Mobilnost mora biti provedena isključivo u razdoblju </a:t>
            </a:r>
            <a:r>
              <a:rPr lang="hr-HR" sz="2000" b="1" u="sng" dirty="0">
                <a:latin typeface="Arial"/>
              </a:rPr>
              <a:t>od 1.6.2023. do 31.7.2025.</a:t>
            </a:r>
            <a:r>
              <a:rPr lang="hr-HR" sz="2000" b="1" dirty="0">
                <a:latin typeface="Arial"/>
              </a:rPr>
              <a:t> </a:t>
            </a:r>
            <a:endParaRPr lang="en-US" sz="2000" b="1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r-HR" altLang="sr-Latn-RS" sz="2000" b="1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b="1" dirty="0">
                <a:latin typeface="Arial"/>
              </a:rPr>
              <a:t>N</a:t>
            </a:r>
            <a:r>
              <a:rPr lang="hr-HR" altLang="sr-Latn-RS" sz="2000" b="1" dirty="0" err="1">
                <a:latin typeface="Arial"/>
              </a:rPr>
              <a:t>atječaj</a:t>
            </a:r>
            <a:r>
              <a:rPr lang="hr-HR" altLang="sr-Latn-RS" sz="2000" b="1" dirty="0">
                <a:latin typeface="Arial"/>
              </a:rPr>
              <a:t> </a:t>
            </a:r>
            <a:r>
              <a:rPr lang="en-US" altLang="sr-Latn-RS" sz="2000" b="1" dirty="0">
                <a:latin typeface="Arial"/>
              </a:rPr>
              <a:t>za </a:t>
            </a:r>
            <a:r>
              <a:rPr lang="en-US" altLang="sr-Latn-RS" sz="2000" b="1" dirty="0" err="1">
                <a:latin typeface="Arial"/>
              </a:rPr>
              <a:t>mobilnost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osoblja</a:t>
            </a:r>
            <a:r>
              <a:rPr lang="hr-HR" altLang="sr-Latn-RS" sz="2000" b="1" dirty="0">
                <a:latin typeface="Arial"/>
              </a:rPr>
              <a:t> u </a:t>
            </a:r>
            <a:r>
              <a:rPr lang="hr-HR" altLang="sr-Latn-RS" sz="2000" b="1" dirty="0">
                <a:highlight>
                  <a:srgbClr val="FFFF00"/>
                </a:highlight>
                <a:latin typeface="Arial"/>
              </a:rPr>
              <a:t>svim trećim zemljama</a:t>
            </a:r>
            <a:r>
              <a:rPr lang="en-US" altLang="sr-Latn-RS" sz="2000" b="1" dirty="0">
                <a:latin typeface="Arial"/>
              </a:rPr>
              <a:t>:</a:t>
            </a:r>
            <a:r>
              <a:rPr lang="hr-HR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trajno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altLang="sr-Latn-RS" sz="2000" b="1" dirty="0" err="1">
                <a:solidFill>
                  <a:srgbClr val="FF0000"/>
                </a:solidFill>
                <a:latin typeface="Arial"/>
              </a:rPr>
              <a:t>otvoren</a:t>
            </a:r>
            <a:r>
              <a:rPr lang="en-US" altLang="sr-Latn-RS" sz="2000" b="1" dirty="0">
                <a:solidFill>
                  <a:srgbClr val="FF0000"/>
                </a:solidFill>
                <a:latin typeface="Arial"/>
              </a:rPr>
              <a:t>!</a:t>
            </a:r>
            <a:endParaRPr lang="en-US" sz="2000" b="1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sz="2000" dirty="0">
                <a:latin typeface="Arial"/>
              </a:rPr>
              <a:t>Mobilnost mora biti provedena isključivo u razdoblju </a:t>
            </a:r>
            <a:r>
              <a:rPr lang="hr-HR" sz="2000" b="1" u="sng" dirty="0">
                <a:latin typeface="Arial"/>
              </a:rPr>
              <a:t>od 1.1.2024. do 31.7.2025.</a:t>
            </a:r>
            <a:r>
              <a:rPr lang="hr-HR" sz="2000" b="1" dirty="0">
                <a:latin typeface="Arial"/>
              </a:rPr>
              <a:t> </a:t>
            </a:r>
            <a:endParaRPr lang="en-US" sz="2000" b="1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r-HR" altLang="sr-Latn-RS" sz="2000" b="1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r-HR" altLang="sr-Latn-RS" sz="2000" b="1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altLang="sr-Latn-RS" sz="2000" dirty="0">
                <a:latin typeface="Arial"/>
                <a:hlinkClick r:id="rId5"/>
              </a:rPr>
              <a:t>www.uniri.hr</a:t>
            </a:r>
            <a:r>
              <a:rPr lang="hr-HR" altLang="sr-Latn-RS" sz="2000" b="1" dirty="0">
                <a:latin typeface="Arial"/>
              </a:rPr>
              <a:t>  (</a:t>
            </a:r>
            <a:r>
              <a:rPr lang="en-US" altLang="sr-Latn-RS" sz="2000" b="1" dirty="0">
                <a:latin typeface="Arial"/>
              </a:rPr>
              <a:t>O </a:t>
            </a:r>
            <a:r>
              <a:rPr lang="en-US" altLang="sr-Latn-RS" sz="2000" b="1" dirty="0" err="1">
                <a:latin typeface="Arial"/>
              </a:rPr>
              <a:t>Sveučilištu</a:t>
            </a:r>
            <a:r>
              <a:rPr lang="en-US" altLang="sr-Latn-RS" sz="2000" b="1" dirty="0">
                <a:latin typeface="Arial"/>
              </a:rPr>
              <a:t>, </a:t>
            </a:r>
            <a:r>
              <a:rPr lang="hr-HR" altLang="sr-Latn-RS" sz="2000" b="1" dirty="0">
                <a:latin typeface="Arial"/>
              </a:rPr>
              <a:t>Međunarodna suradnja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i</a:t>
            </a:r>
            <a:r>
              <a:rPr lang="hr-HR" altLang="sr-Latn-RS" sz="2000" b="1" dirty="0">
                <a:latin typeface="Arial"/>
              </a:rPr>
              <a:t> </a:t>
            </a:r>
            <a:r>
              <a:rPr lang="hr-HR" altLang="sr-Latn-RS" sz="2000" b="1" dirty="0" err="1">
                <a:latin typeface="Arial"/>
              </a:rPr>
              <a:t>Erasmus</a:t>
            </a:r>
            <a:r>
              <a:rPr lang="hr-HR" altLang="sr-Latn-RS" sz="2000" b="1" dirty="0">
                <a:latin typeface="Arial"/>
              </a:rPr>
              <a:t>, Natječaj)</a:t>
            </a:r>
            <a:endParaRPr lang="en-US" altLang="sr-Latn-RS" sz="2000" b="1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altLang="sr-Latn-RS" sz="2000" dirty="0">
                <a:latin typeface="Arial"/>
                <a:hlinkClick r:id="rId6"/>
              </a:rPr>
              <a:t>https://uniri.hr/o-sveucilistu/medunarodna-suradnja-i-erasmus/natjecaji-za-osoblje/</a:t>
            </a:r>
            <a:r>
              <a:rPr lang="en-US" altLang="sr-Latn-RS" sz="2000" dirty="0">
                <a:latin typeface="Arial"/>
              </a:rPr>
              <a:t>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altLang="sr-Latn-RS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b="1" dirty="0" err="1">
                <a:latin typeface="Arial"/>
              </a:rPr>
              <a:t>Portali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za</a:t>
            </a:r>
            <a:r>
              <a:rPr lang="en-US" altLang="sr-Latn-RS" sz="2000" b="1" dirty="0">
                <a:latin typeface="Arial"/>
              </a:rPr>
              <a:t> </a:t>
            </a:r>
            <a:r>
              <a:rPr lang="en-US" altLang="sr-Latn-RS" sz="2000" b="1" dirty="0" err="1">
                <a:latin typeface="Arial"/>
              </a:rPr>
              <a:t>traženje</a:t>
            </a:r>
            <a:r>
              <a:rPr lang="en-US" altLang="sr-Latn-RS" sz="2000" b="1" dirty="0">
                <a:latin typeface="Arial"/>
              </a:rPr>
              <a:t> host </a:t>
            </a:r>
            <a:r>
              <a:rPr lang="en-US" altLang="sr-Latn-RS" sz="2000" b="1" dirty="0" err="1">
                <a:latin typeface="Arial"/>
              </a:rPr>
              <a:t>institucije</a:t>
            </a:r>
            <a:r>
              <a:rPr lang="en-US" altLang="sr-Latn-RS" sz="2000" b="1" dirty="0">
                <a:latin typeface="Arial"/>
              </a:rPr>
              <a:t>: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altLang="sr-Latn-RS" sz="2000" dirty="0">
                <a:latin typeface="Arial"/>
                <a:hlinkClick r:id="rId7"/>
              </a:rPr>
              <a:t>http://staffmobility.eu/</a:t>
            </a:r>
            <a:endParaRPr lang="en-US" altLang="sr-Latn-RS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r-HR" altLang="sr-Latn-RS" sz="2000" dirty="0">
                <a:latin typeface="Arial"/>
                <a:hlinkClick r:id="rId8"/>
              </a:rPr>
              <a:t>https://dev.teachwitherasmus.eu/</a:t>
            </a:r>
            <a:r>
              <a:rPr lang="en-US" altLang="sr-Latn-RS" sz="2000" dirty="0">
                <a:latin typeface="Arial"/>
              </a:rPr>
              <a:t> </a:t>
            </a:r>
            <a:endParaRPr lang="hr-HR" altLang="sr-Latn-RS" sz="2000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r-HR" altLang="sr-Latn-RS" sz="2400" b="1" dirty="0">
              <a:solidFill>
                <a:srgbClr val="0070C0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66" y="5095766"/>
            <a:ext cx="2838296" cy="150130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260140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5" y="482203"/>
            <a:ext cx="108081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Financijska potpora za osoblje (dnevni iznos) za mobilnost u programskim zemljama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48" y="6021482"/>
            <a:ext cx="1237595" cy="5669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684" y="5913113"/>
            <a:ext cx="1511939" cy="49381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904" y="1996187"/>
            <a:ext cx="9683262" cy="32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96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5" y="412823"/>
            <a:ext cx="9335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Financijska potpora za osoblje (dnevni iznos) za mobilnost u svim trećim zemljama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48" y="6021482"/>
            <a:ext cx="1237595" cy="5669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684" y="5913113"/>
            <a:ext cx="1511939" cy="493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CCF630-1946-414D-88C4-634C808A5CFF}"/>
              </a:ext>
            </a:extLst>
          </p:cNvPr>
          <p:cNvSpPr txBox="1"/>
          <p:nvPr/>
        </p:nvSpPr>
        <p:spPr>
          <a:xfrm>
            <a:off x="806114" y="2274900"/>
            <a:ext cx="103925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dirty="0">
              <a:latin typeface="Arial"/>
            </a:endParaRP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dirty="0">
              <a:latin typeface="Arial"/>
            </a:endParaRP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dirty="0">
              <a:latin typeface="Arial"/>
            </a:endParaRP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dirty="0">
              <a:latin typeface="Arial"/>
            </a:endParaRP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dirty="0">
              <a:latin typeface="Arial"/>
            </a:endParaRPr>
          </a:p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dirty="0"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65D86-84E0-416C-AAF8-F5E5391880F8}"/>
              </a:ext>
            </a:extLst>
          </p:cNvPr>
          <p:cNvSpPr txBox="1"/>
          <p:nvPr/>
        </p:nvSpPr>
        <p:spPr>
          <a:xfrm>
            <a:off x="806113" y="4859446"/>
            <a:ext cx="9396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r-HR" sz="1800" dirty="0">
                <a:latin typeface="Arial"/>
              </a:rPr>
              <a:t>Napomena: osoblje koje ide na mobilnost u treće zemlje ima pravo na pojedinačnu potporu i za </a:t>
            </a:r>
            <a:r>
              <a:rPr lang="hr-HR" sz="1800" b="1" dirty="0">
                <a:latin typeface="Arial"/>
              </a:rPr>
              <a:t>dva dana puta</a:t>
            </a:r>
            <a:r>
              <a:rPr lang="hr-HR" sz="1800" dirty="0">
                <a:latin typeface="Arial"/>
              </a:rPr>
              <a:t>!</a:t>
            </a:r>
            <a:endParaRPr lang="en-US" sz="1800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01033-8A8D-4A5D-ACC0-B371C106B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299" y="1800098"/>
            <a:ext cx="10263143" cy="27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72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956B37-B282-7849-B837-155DCD1C4F11}"/>
              </a:ext>
            </a:extLst>
          </p:cNvPr>
          <p:cNvSpPr txBox="1">
            <a:spLocks/>
          </p:cNvSpPr>
          <p:nvPr/>
        </p:nvSpPr>
        <p:spPr>
          <a:xfrm>
            <a:off x="1044673" y="2081119"/>
            <a:ext cx="5208209" cy="33514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HR" sz="2000" dirty="0">
              <a:latin typeface="Source Sans Pro" panose="020B0503030403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CB006-F4F8-CA4F-A01C-864CC9FF7F9F}"/>
              </a:ext>
            </a:extLst>
          </p:cNvPr>
          <p:cNvSpPr txBox="1">
            <a:spLocks noChangeAspect="1"/>
          </p:cNvSpPr>
          <p:nvPr/>
        </p:nvSpPr>
        <p:spPr>
          <a:xfrm>
            <a:off x="1044673" y="565884"/>
            <a:ext cx="900028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hr-HR" sz="3500" b="1" dirty="0">
                <a:latin typeface="Source Sans Pro" panose="020B0503030403020204" pitchFamily="34" charset="77"/>
              </a:rPr>
              <a:t>Mobilnost studenata</a:t>
            </a:r>
            <a:endParaRPr lang="en-GB" sz="3500" b="1" dirty="0">
              <a:latin typeface="Source Sans Pro" panose="020B0503030403020204" pitchFamily="34" charset="77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1044673" y="1747084"/>
            <a:ext cx="10139142" cy="438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studijski boravak </a:t>
            </a:r>
            <a:r>
              <a:rPr lang="hr-HR" sz="2000" dirty="0">
                <a:latin typeface="Arial"/>
              </a:rPr>
              <a:t>u okviru redovnog preddiplomskog, diplomskog ili poslijediplomskog studija na inozemnoj partnerskoj ustanovi uključujući izradu završnog rada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hr-HR" sz="2000" dirty="0"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stručna praksa </a:t>
            </a:r>
            <a:r>
              <a:rPr lang="en-US" sz="2000" dirty="0">
                <a:latin typeface="Arial"/>
              </a:rPr>
              <a:t>(</a:t>
            </a:r>
            <a:r>
              <a:rPr lang="hr-HR" sz="2000" dirty="0">
                <a:latin typeface="Arial"/>
              </a:rPr>
              <a:t>stažiranje, pripravništvo) u inozemstvu u poduzeću, znanstvenom institutu, laboratoriju, organizaciji ili bilo kojem drugom relevantnom mjestu rada</a:t>
            </a:r>
            <a:endParaRPr lang="en-US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2000" dirty="0">
              <a:latin typeface="Arial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latin typeface="Arial"/>
              </a:rPr>
              <a:t>* E</a:t>
            </a:r>
            <a:r>
              <a:rPr lang="hr-HR" i="1" dirty="0" err="1">
                <a:latin typeface="Arial"/>
              </a:rPr>
              <a:t>videntira</a:t>
            </a:r>
            <a:r>
              <a:rPr lang="hr-HR" i="1" dirty="0">
                <a:latin typeface="Arial"/>
              </a:rPr>
              <a:t> se u Dopunskoj ispravi o studiju osim u slučaju ako je student u međuvremenu diplomirao te mu je Dopunska isprava već izdana.</a:t>
            </a:r>
            <a:endParaRPr lang="en-US" i="1" dirty="0">
              <a:latin typeface="Arial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i="1" dirty="0">
                <a:latin typeface="Arial"/>
              </a:rPr>
              <a:t>* </a:t>
            </a:r>
            <a:r>
              <a:rPr lang="hr-HR" i="1" dirty="0">
                <a:latin typeface="Arial"/>
              </a:rPr>
              <a:t>Studenti mogu realizirati stručnu praksu u okviru godine dana od završetka studija (diplomiranja). </a:t>
            </a:r>
            <a:r>
              <a:rPr lang="hr-HR" i="1" u="sng" dirty="0">
                <a:latin typeface="Arial"/>
              </a:rPr>
              <a:t>U trenutku prijave na natječaj kandidat mora imati status studenta</a:t>
            </a:r>
            <a:r>
              <a:rPr lang="en-US" i="1" u="sng" dirty="0">
                <a:latin typeface="Arial"/>
              </a:rPr>
              <a:t>!</a:t>
            </a:r>
            <a:endParaRPr lang="hr-HR" i="1" u="sng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sz="2000" u="sng" dirty="0">
              <a:latin typeface="Arial"/>
            </a:endParaRPr>
          </a:p>
        </p:txBody>
      </p:sp>
      <p:pic>
        <p:nvPicPr>
          <p:cNvPr id="8" name="Picture 6" descr="AMPEU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48852"/>
            <a:ext cx="1354578" cy="62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262" y="5848852"/>
            <a:ext cx="1500553" cy="491409"/>
          </a:xfrm>
          <a:prstGeom prst="rect">
            <a:avLst/>
          </a:prstGeom>
        </p:spPr>
      </p:pic>
      <p:pic>
        <p:nvPicPr>
          <p:cNvPr id="3074" name="Picture 2" descr="How to Focus When Studying: 20 Uncommonly Effective Ti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402" y="810050"/>
            <a:ext cx="1405551" cy="937034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aineeships | NGTC Group Trai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086" y="3669866"/>
            <a:ext cx="2430904" cy="819006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60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Source Sans Pro"/>
              </a:rPr>
              <a:t>Financijska potpora za osoblje (putni troškovi i poticaj za korištenje zelenog načina putovanja)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88" y="5894549"/>
            <a:ext cx="1237595" cy="5669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299" y="5870174"/>
            <a:ext cx="1511939" cy="493819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356561" y="4714698"/>
            <a:ext cx="9537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</a:pPr>
            <a:r>
              <a:rPr lang="hr-HR" sz="2000" b="1" dirty="0">
                <a:solidFill>
                  <a:srgbClr val="000000"/>
                </a:solidFill>
                <a:latin typeface="Calibri" panose="020F0502020204030204" pitchFamily="34" charset="0"/>
                <a:ea typeface="Arial Unicode MS"/>
                <a:cs typeface="Tahoma" panose="020B0604030504040204" pitchFamily="34" charset="0"/>
              </a:rPr>
              <a:t>Jedinični iznos putnih troškova </a:t>
            </a:r>
            <a:r>
              <a:rPr lang="hr-HR" sz="2000" dirty="0">
                <a:solidFill>
                  <a:srgbClr val="000000"/>
                </a:solidFill>
                <a:latin typeface="Calibri" panose="020F0502020204030204" pitchFamily="34" charset="0"/>
                <a:ea typeface="Arial Unicode MS"/>
                <a:cs typeface="Tahoma" panose="020B0604030504040204" pitchFamily="34" charset="0"/>
              </a:rPr>
              <a:t>ovisi o udaljenosti destinacije, te o korištenju opcije </a:t>
            </a:r>
            <a:r>
              <a:rPr lang="hr-HR" sz="2000" b="1" dirty="0">
                <a:solidFill>
                  <a:srgbClr val="00B050"/>
                </a:solidFill>
                <a:latin typeface="Calibri" panose="020F0502020204030204" pitchFamily="34" charset="0"/>
                <a:ea typeface="Arial Unicode MS"/>
                <a:cs typeface="Tahoma" panose="020B0604030504040204" pitchFamily="34" charset="0"/>
              </a:rPr>
              <a:t>zelenog načina putovanja </a:t>
            </a:r>
            <a:r>
              <a:rPr lang="hr-HR" sz="2000" dirty="0">
                <a:solidFill>
                  <a:srgbClr val="000000"/>
                </a:solidFill>
                <a:latin typeface="Calibri" panose="020F0502020204030204" pitchFamily="34" charset="0"/>
                <a:ea typeface="Arial Unicode MS"/>
                <a:cs typeface="Tahoma" panose="020B0604030504040204" pitchFamily="34" charset="0"/>
              </a:rPr>
              <a:t>(bicikl, autobus, vlak, </a:t>
            </a:r>
            <a:r>
              <a:rPr lang="hr-HR" sz="2000" i="1" dirty="0">
                <a:solidFill>
                  <a:srgbClr val="000000"/>
                </a:solidFill>
                <a:latin typeface="Calibri" panose="020F0502020204030204" pitchFamily="34" charset="0"/>
                <a:ea typeface="Arial Unicode MS"/>
                <a:cs typeface="Tahoma" panose="020B0604030504040204" pitchFamily="34" charset="0"/>
              </a:rPr>
              <a:t>car </a:t>
            </a:r>
            <a:r>
              <a:rPr lang="hr-HR" sz="2000" i="1" dirty="0" err="1">
                <a:solidFill>
                  <a:srgbClr val="000000"/>
                </a:solidFill>
                <a:latin typeface="Calibri" panose="020F0502020204030204" pitchFamily="34" charset="0"/>
                <a:ea typeface="Arial Unicode MS"/>
                <a:cs typeface="Tahoma" panose="020B0604030504040204" pitchFamily="34" charset="0"/>
              </a:rPr>
              <a:t>pooling</a:t>
            </a:r>
            <a:r>
              <a:rPr lang="hr-HR" sz="2000" dirty="0">
                <a:solidFill>
                  <a:srgbClr val="000000"/>
                </a:solidFill>
                <a:latin typeface="Calibri" panose="020F0502020204030204" pitchFamily="34" charset="0"/>
                <a:ea typeface="Arial Unicode MS"/>
                <a:cs typeface="Tahoma" panose="020B0604030504040204" pitchFamily="34" charset="0"/>
              </a:rPr>
              <a:t>).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ea typeface="Arial Unicode MS"/>
            </a:endParaRPr>
          </a:p>
        </p:txBody>
      </p:sp>
      <p:pic>
        <p:nvPicPr>
          <p:cNvPr id="9218" name="Picture 2" descr="Go Green Travel - Photos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7369" y="2449756"/>
            <a:ext cx="1028700" cy="1028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E4C086-8AC1-41EA-B647-31C3F8932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561" y="1791627"/>
            <a:ext cx="9862064" cy="31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92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Osoblje- natječajna dokumentacija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78" y="5876535"/>
            <a:ext cx="1237595" cy="5669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299" y="5870174"/>
            <a:ext cx="1511939" cy="49381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242646" y="1506588"/>
            <a:ext cx="921433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hr-HR" sz="2000" b="1" u="sng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sz="2000" b="1" u="sng" dirty="0">
                <a:latin typeface="Arial"/>
              </a:rPr>
              <a:t>NATJEČAJNA DOKUMENTACIJA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dirty="0">
                <a:latin typeface="Arial"/>
              </a:rPr>
              <a:t>- n</a:t>
            </a:r>
            <a:r>
              <a:rPr lang="hr-HR" altLang="sr-Latn-RS" sz="2000" dirty="0" err="1">
                <a:latin typeface="Arial"/>
              </a:rPr>
              <a:t>astavni</a:t>
            </a:r>
            <a:r>
              <a:rPr lang="hr-HR" altLang="sr-Latn-RS" sz="2000" dirty="0">
                <a:latin typeface="Arial"/>
              </a:rPr>
              <a:t> program / </a:t>
            </a:r>
            <a:r>
              <a:rPr lang="en-US" altLang="sr-Latn-RS" sz="2000" dirty="0">
                <a:latin typeface="Arial"/>
              </a:rPr>
              <a:t>p</a:t>
            </a:r>
            <a:r>
              <a:rPr lang="hr-HR" altLang="sr-Latn-RS" sz="2000" dirty="0">
                <a:latin typeface="Arial"/>
              </a:rPr>
              <a:t>lan rada </a:t>
            </a:r>
            <a:endParaRPr lang="en-US" altLang="sr-Latn-RS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latin typeface="Arial"/>
              </a:rPr>
              <a:t>- p</a:t>
            </a:r>
            <a:r>
              <a:rPr lang="hr-HR" sz="2000" dirty="0" err="1">
                <a:latin typeface="Arial"/>
              </a:rPr>
              <a:t>reslika</a:t>
            </a:r>
            <a:r>
              <a:rPr lang="hr-HR" sz="2000" dirty="0">
                <a:latin typeface="Arial"/>
              </a:rPr>
              <a:t> osobne iskaznice ili važeće putne isprave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latin typeface="Arial"/>
              </a:rPr>
              <a:t>- p</a:t>
            </a:r>
            <a:r>
              <a:rPr lang="hr-HR" sz="2000" dirty="0">
                <a:latin typeface="Arial"/>
              </a:rPr>
              <a:t>otpisana i ovjerena suglasnog rektora</a:t>
            </a:r>
            <a:r>
              <a:rPr lang="en-US" sz="2000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/</a:t>
            </a:r>
            <a:r>
              <a:rPr lang="en-US" sz="2000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dekana</a:t>
            </a:r>
            <a:r>
              <a:rPr lang="en-US" sz="2000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/</a:t>
            </a:r>
            <a:r>
              <a:rPr lang="en-US" sz="2000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tajnika o odsustvu kandidata</a:t>
            </a:r>
            <a:r>
              <a:rPr lang="en-US" sz="2000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/</a:t>
            </a:r>
            <a:r>
              <a:rPr lang="en-US" sz="2000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kandidatkinje s radnog mjesta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latin typeface="Arial"/>
              </a:rPr>
              <a:t>- d</a:t>
            </a:r>
            <a:r>
              <a:rPr lang="hr-HR" sz="2000" dirty="0" err="1">
                <a:latin typeface="Arial"/>
              </a:rPr>
              <a:t>okaz</a:t>
            </a:r>
            <a:r>
              <a:rPr lang="hr-HR" sz="2000" dirty="0">
                <a:latin typeface="Arial"/>
              </a:rPr>
              <a:t> o zaposlenju na Sveučilištu u Rijeci iz kojega je razvidno da kandidat</a:t>
            </a:r>
            <a:r>
              <a:rPr lang="en-US" sz="2000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/</a:t>
            </a:r>
            <a:r>
              <a:rPr lang="en-US" sz="2000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kandidatkinja ima sklopljen ugovor o radu / djelu te da mu</a:t>
            </a:r>
            <a:r>
              <a:rPr lang="en-US" sz="2000" dirty="0">
                <a:latin typeface="Arial"/>
              </a:rPr>
              <a:t> / </a:t>
            </a:r>
            <a:r>
              <a:rPr lang="en-US" sz="2000" dirty="0" err="1">
                <a:latin typeface="Arial"/>
              </a:rPr>
              <a:t>joj</a:t>
            </a:r>
            <a:r>
              <a:rPr lang="hr-HR" sz="2000" dirty="0">
                <a:latin typeface="Arial"/>
              </a:rPr>
              <a:t> ugovor važi, odnosno da će važiti, za cjelokupno vrijeme trajanja boravka na inozemnoj ustanovi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latin typeface="Arial"/>
              </a:rPr>
              <a:t>- p</a:t>
            </a:r>
            <a:r>
              <a:rPr lang="hr-HR" sz="2000" dirty="0" err="1">
                <a:latin typeface="Arial"/>
              </a:rPr>
              <a:t>rijavni</a:t>
            </a:r>
            <a:r>
              <a:rPr lang="hr-HR" sz="2000" dirty="0">
                <a:latin typeface="Arial"/>
              </a:rPr>
              <a:t> obrazac za osobe s posebnim potrebama (po potrebi)</a:t>
            </a:r>
            <a:endParaRPr lang="hr-HR" altLang="sr-Latn-RS" sz="2000" dirty="0">
              <a:latin typeface="Arial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441" y="901625"/>
            <a:ext cx="1512168" cy="1661724"/>
          </a:xfrm>
          <a:prstGeom prst="rect">
            <a:avLst/>
          </a:prstGeom>
          <a:noFill/>
          <a:ln>
            <a:noFill/>
          </a:ln>
          <a:effectLst>
            <a:glow rad="127000">
              <a:srgbClr val="FFFFFF">
                <a:alpha val="93000"/>
              </a:srgbClr>
            </a:glow>
            <a:outerShdw blurRad="50800" dist="50800" dir="1800000" sx="1000" sy="1000" algn="ctr" rotWithShape="0">
              <a:srgbClr val="000000"/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79723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Natječajna dokumentacija ( nastavni plan)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45" y="1341684"/>
            <a:ext cx="3348262" cy="4734261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70" y="1197896"/>
            <a:ext cx="3551647" cy="502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06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Natječajna dokumentacija ( plan rada)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90" y="1277318"/>
            <a:ext cx="3411859" cy="482418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603" y="1277318"/>
            <a:ext cx="3411859" cy="482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50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Natječajna dokumentacija </a:t>
            </a:r>
          </a:p>
        </p:txBody>
      </p:sp>
      <p:pic>
        <p:nvPicPr>
          <p:cNvPr id="9" name="Picture 2" descr="C:\Users\Međunarodna\Documents\natječajna dokumentacija\staf invalid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0627" y="1793288"/>
            <a:ext cx="3994444" cy="4896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0218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586154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Osoblje – dokumentacija tijekom mobilnosti</a:t>
            </a:r>
          </a:p>
        </p:txBody>
      </p:sp>
      <p:sp>
        <p:nvSpPr>
          <p:cNvPr id="3" name="Pravokutnik 2"/>
          <p:cNvSpPr/>
          <p:nvPr/>
        </p:nvSpPr>
        <p:spPr>
          <a:xfrm>
            <a:off x="1242646" y="2246063"/>
            <a:ext cx="855784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altLang="sr-Latn-RS" sz="2000" b="1" u="sng" dirty="0">
                <a:latin typeface="Arial"/>
              </a:rPr>
              <a:t>PRIJE ODLASKA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dirty="0">
                <a:latin typeface="Arial"/>
              </a:rPr>
              <a:t>- u</a:t>
            </a:r>
            <a:r>
              <a:rPr lang="hr-HR" altLang="sr-Latn-RS" sz="2000" dirty="0">
                <a:latin typeface="Arial"/>
              </a:rPr>
              <a:t>govor kandidata i Sveučilišta o primitku financijske potpore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dirty="0">
                <a:latin typeface="Arial"/>
              </a:rPr>
              <a:t>- </a:t>
            </a:r>
            <a:r>
              <a:rPr lang="hr-HR" altLang="sr-Latn-RS" sz="2000" i="1" dirty="0" err="1">
                <a:latin typeface="Arial"/>
              </a:rPr>
              <a:t>Mobility</a:t>
            </a:r>
            <a:r>
              <a:rPr lang="hr-HR" altLang="sr-Latn-RS" sz="2000" i="1" dirty="0">
                <a:latin typeface="Arial"/>
              </a:rPr>
              <a:t> </a:t>
            </a:r>
            <a:r>
              <a:rPr lang="hr-HR" altLang="sr-Latn-RS" sz="2000" i="1" dirty="0" err="1">
                <a:latin typeface="Arial"/>
              </a:rPr>
              <a:t>Agreement</a:t>
            </a:r>
            <a:r>
              <a:rPr lang="hr-HR" altLang="sr-Latn-RS" sz="2000" i="1" dirty="0">
                <a:latin typeface="Arial"/>
              </a:rPr>
              <a:t> (</a:t>
            </a:r>
            <a:r>
              <a:rPr lang="hr-HR" altLang="sr-Latn-RS" sz="2000" i="1" dirty="0" err="1">
                <a:latin typeface="Arial"/>
              </a:rPr>
              <a:t>Teaching</a:t>
            </a:r>
            <a:r>
              <a:rPr lang="en-US" altLang="sr-Latn-RS" sz="2000" i="1" dirty="0">
                <a:latin typeface="Arial"/>
              </a:rPr>
              <a:t> </a:t>
            </a:r>
            <a:r>
              <a:rPr lang="hr-HR" altLang="sr-Latn-RS" sz="2000" i="1" dirty="0">
                <a:latin typeface="Arial"/>
              </a:rPr>
              <a:t>/</a:t>
            </a:r>
            <a:r>
              <a:rPr lang="en-US" altLang="sr-Latn-RS" sz="2000" i="1" dirty="0">
                <a:latin typeface="Arial"/>
              </a:rPr>
              <a:t> </a:t>
            </a:r>
            <a:r>
              <a:rPr lang="hr-HR" altLang="sr-Latn-RS" sz="2000" i="1" dirty="0">
                <a:latin typeface="Arial"/>
              </a:rPr>
              <a:t>Training)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hr-HR" altLang="sr-Latn-R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hr-HR" altLang="sr-Latn-RS" sz="2000" b="1" u="sng" dirty="0">
                <a:latin typeface="Arial"/>
              </a:rPr>
              <a:t>NAKON POVRATKA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dirty="0">
                <a:latin typeface="Arial"/>
              </a:rPr>
              <a:t>- </a:t>
            </a:r>
            <a:r>
              <a:rPr lang="en-US" altLang="sr-Latn-RS" sz="2000" dirty="0" err="1">
                <a:latin typeface="Arial"/>
              </a:rPr>
              <a:t>i</a:t>
            </a:r>
            <a:r>
              <a:rPr lang="hr-HR" altLang="sr-Latn-RS" sz="2000" dirty="0" err="1">
                <a:latin typeface="Arial"/>
              </a:rPr>
              <a:t>zjava</a:t>
            </a:r>
            <a:r>
              <a:rPr lang="hr-HR" altLang="sr-Latn-RS" sz="2000" dirty="0">
                <a:latin typeface="Arial"/>
              </a:rPr>
              <a:t> inozemne visokoškolske ustanove o razdoblju mobilnosti</a:t>
            </a:r>
            <a:endParaRPr lang="en-US" altLang="sr-Latn-RS" sz="2000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sr-Latn-RS" sz="2000" dirty="0">
                <a:latin typeface="Arial"/>
              </a:rPr>
              <a:t>- z</a:t>
            </a:r>
            <a:r>
              <a:rPr lang="hr-HR" altLang="sr-Latn-RS" sz="2000" dirty="0" err="1">
                <a:latin typeface="Arial"/>
              </a:rPr>
              <a:t>avršno</a:t>
            </a:r>
            <a:r>
              <a:rPr lang="hr-HR" altLang="sr-Latn-RS" sz="2000" dirty="0">
                <a:latin typeface="Arial"/>
              </a:rPr>
              <a:t> izvješće u </a:t>
            </a:r>
            <a:r>
              <a:rPr lang="en-US" altLang="sr-Latn-RS" sz="2000" i="1" dirty="0">
                <a:latin typeface="Arial"/>
              </a:rPr>
              <a:t>online</a:t>
            </a:r>
            <a:r>
              <a:rPr lang="en-US" altLang="sr-Latn-RS" sz="2000" dirty="0">
                <a:latin typeface="Arial"/>
              </a:rPr>
              <a:t> </a:t>
            </a:r>
            <a:r>
              <a:rPr lang="hr-HR" altLang="sr-Latn-RS" sz="2000" dirty="0">
                <a:latin typeface="Arial"/>
              </a:rPr>
              <a:t>bazi </a:t>
            </a:r>
            <a:r>
              <a:rPr lang="en-US" altLang="sr-Latn-RS" sz="2000" i="1" dirty="0">
                <a:latin typeface="Arial"/>
              </a:rPr>
              <a:t>Beneficiary Module </a:t>
            </a:r>
            <a:endParaRPr lang="hr-HR" altLang="sr-Latn-RS" sz="2000" i="1" dirty="0">
              <a:latin typeface="Arial"/>
            </a:endParaRPr>
          </a:p>
        </p:txBody>
      </p:sp>
      <p:pic>
        <p:nvPicPr>
          <p:cNvPr id="6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5510840"/>
            <a:ext cx="1295999" cy="5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752" y="4215632"/>
            <a:ext cx="2232248" cy="2167545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1730844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1242646" y="350620"/>
            <a:ext cx="89095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b="1" dirty="0">
                <a:latin typeface="Source Sans Pro"/>
              </a:rPr>
              <a:t>ERASMUS+ program na Sveučilištu u Rijeci</a:t>
            </a:r>
          </a:p>
        </p:txBody>
      </p:sp>
      <p:pic>
        <p:nvPicPr>
          <p:cNvPr id="6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77" y="5947471"/>
            <a:ext cx="1295999" cy="5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061" y="5934670"/>
            <a:ext cx="1511939" cy="493819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6437817" y="3785810"/>
            <a:ext cx="21570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</a:pPr>
            <a:r>
              <a:rPr lang="en-US" sz="1600" b="1" i="1" dirty="0">
                <a:solidFill>
                  <a:srgbClr val="002060"/>
                </a:solidFill>
                <a:latin typeface="Arial"/>
                <a:ea typeface="SimSun" panose="02010600030101010101" pitchFamily="2" charset="-122"/>
                <a:cs typeface="Tahoma" panose="020B0604030504040204" pitchFamily="34" charset="0"/>
              </a:rPr>
              <a:t>STATISTIKA:</a:t>
            </a:r>
          </a:p>
          <a:p>
            <a:pPr lvl="0" fontAlgn="base">
              <a:spcBef>
                <a:spcPct val="0"/>
              </a:spcBef>
            </a:pPr>
            <a:r>
              <a:rPr lang="en-US" sz="1600" i="1" dirty="0" err="1">
                <a:solidFill>
                  <a:srgbClr val="002060"/>
                </a:solidFill>
                <a:latin typeface="Arial"/>
                <a:ea typeface="SimSun" panose="02010600030101010101" pitchFamily="2" charset="-122"/>
                <a:cs typeface="Tahoma" panose="020B0604030504040204" pitchFamily="34" charset="0"/>
              </a:rPr>
              <a:t>Odlazni</a:t>
            </a:r>
            <a:r>
              <a:rPr lang="en-US" sz="1600" i="1" dirty="0">
                <a:solidFill>
                  <a:srgbClr val="002060"/>
                </a:solidFill>
                <a:latin typeface="Arial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/>
                <a:ea typeface="SimSun" panose="02010600030101010101" pitchFamily="2" charset="-122"/>
                <a:cs typeface="Tahoma" panose="020B0604030504040204" pitchFamily="34" charset="0"/>
              </a:rPr>
              <a:t>studenti</a:t>
            </a:r>
            <a:endParaRPr lang="en-US" sz="1600" i="1" dirty="0">
              <a:solidFill>
                <a:srgbClr val="002060"/>
              </a:solidFill>
              <a:latin typeface="Arial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0" fontAlgn="base">
              <a:spcBef>
                <a:spcPct val="0"/>
              </a:spcBef>
            </a:pPr>
            <a:r>
              <a:rPr lang="en-US" sz="1600" i="1" dirty="0" err="1">
                <a:solidFill>
                  <a:srgbClr val="002060"/>
                </a:solidFill>
                <a:latin typeface="Arial"/>
                <a:ea typeface="SimSun" panose="02010600030101010101" pitchFamily="2" charset="-122"/>
                <a:cs typeface="Tahoma" panose="020B0604030504040204" pitchFamily="34" charset="0"/>
              </a:rPr>
              <a:t>Dolazni</a:t>
            </a:r>
            <a:r>
              <a:rPr lang="en-US" sz="1600" i="1" dirty="0">
                <a:solidFill>
                  <a:srgbClr val="002060"/>
                </a:solidFill>
                <a:latin typeface="Arial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/>
                <a:ea typeface="SimSun" panose="02010600030101010101" pitchFamily="2" charset="-122"/>
                <a:cs typeface="Tahoma" panose="020B0604030504040204" pitchFamily="34" charset="0"/>
              </a:rPr>
              <a:t>studenti</a:t>
            </a:r>
            <a:endParaRPr lang="en-US" sz="1600" i="1" dirty="0">
              <a:solidFill>
                <a:srgbClr val="002060"/>
              </a:solidFill>
              <a:latin typeface="Arial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lvl="0" fontAlgn="base">
              <a:spcBef>
                <a:spcPct val="0"/>
              </a:spcBef>
            </a:pPr>
            <a:r>
              <a:rPr lang="en-US" sz="1600" i="1" dirty="0" err="1">
                <a:solidFill>
                  <a:srgbClr val="002060"/>
                </a:solidFill>
                <a:latin typeface="Arial"/>
                <a:ea typeface="SimSun" panose="02010600030101010101" pitchFamily="2" charset="-122"/>
                <a:cs typeface="Tahoma" panose="020B0604030504040204" pitchFamily="34" charset="0"/>
              </a:rPr>
              <a:t>Odlazno</a:t>
            </a:r>
            <a:r>
              <a:rPr lang="en-US" sz="1600" i="1" dirty="0">
                <a:solidFill>
                  <a:srgbClr val="002060"/>
                </a:solidFill>
                <a:latin typeface="Arial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rial"/>
                <a:ea typeface="SimSun" panose="02010600030101010101" pitchFamily="2" charset="-122"/>
                <a:cs typeface="Tahoma" panose="020B0604030504040204" pitchFamily="34" charset="0"/>
              </a:rPr>
              <a:t>osoblje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014" y="4277402"/>
            <a:ext cx="2194967" cy="14533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68E1B1-5929-4505-9E7B-468665E83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8036" y="1026653"/>
            <a:ext cx="3390609" cy="2370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99993F-6D7C-48AE-A389-16AEE6BFD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688" y="1065623"/>
            <a:ext cx="3668651" cy="2331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3D217B-9E0A-4526-AAAB-6DEBD5BCDB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407" y="3947844"/>
            <a:ext cx="2930391" cy="21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191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6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77" y="5947471"/>
            <a:ext cx="1295999" cy="5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061" y="5934670"/>
            <a:ext cx="1511939" cy="493819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32" y="204310"/>
            <a:ext cx="3939717" cy="2458512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3" name="Pravokutnik 2"/>
          <p:cNvSpPr/>
          <p:nvPr/>
        </p:nvSpPr>
        <p:spPr>
          <a:xfrm>
            <a:off x="3312942" y="301681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sr-Latn-RS" sz="2000" b="1" dirty="0">
                <a:latin typeface="Arial" charset="0"/>
              </a:rPr>
              <a:t>CENTAR</a:t>
            </a:r>
            <a:r>
              <a:rPr lang="hr-HR" altLang="sr-Latn-RS" sz="2000" b="1" dirty="0">
                <a:latin typeface="Arial" charset="0"/>
              </a:rPr>
              <a:t> ZA </a:t>
            </a:r>
            <a:r>
              <a:rPr lang="en-US" altLang="sr-Latn-RS" sz="2000" b="1" dirty="0">
                <a:latin typeface="Arial" charset="0"/>
              </a:rPr>
              <a:t>MEĐUNARODNU </a:t>
            </a:r>
            <a:r>
              <a:rPr lang="hr-HR" altLang="sr-Latn-RS" sz="2000" b="1" dirty="0">
                <a:latin typeface="Arial" charset="0"/>
              </a:rPr>
              <a:t>MOBILNOST / ERASMUS</a:t>
            </a:r>
            <a:endParaRPr lang="en-US" altLang="sr-Latn-RS" sz="2000" b="1" dirty="0"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r-HR" altLang="sr-Latn-RS" sz="2000" dirty="0" err="1">
                <a:latin typeface="Arial" charset="0"/>
              </a:rPr>
              <a:t>Kampus</a:t>
            </a:r>
            <a:r>
              <a:rPr lang="hr-HR" altLang="sr-Latn-RS" sz="2000" b="1" dirty="0">
                <a:latin typeface="Arial" charset="0"/>
              </a:rPr>
              <a:t> </a:t>
            </a:r>
            <a:r>
              <a:rPr lang="hr-HR" altLang="sr-Latn-RS" sz="2000" dirty="0">
                <a:latin typeface="Arial" charset="0"/>
              </a:rPr>
              <a:t>Sveučilišta u Rijeci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r-HR" altLang="sr-Latn-RS" sz="2000" dirty="0">
                <a:latin typeface="Arial" charset="0"/>
              </a:rPr>
              <a:t>zgrada Građevinskog fakulteta, soba G-033</a:t>
            </a:r>
            <a:br>
              <a:rPr lang="hr-HR" altLang="sr-Latn-RS" sz="2000" dirty="0">
                <a:latin typeface="Arial" charset="0"/>
              </a:rPr>
            </a:br>
            <a:r>
              <a:rPr lang="hr-HR" altLang="sr-Latn-RS" sz="2000" dirty="0">
                <a:latin typeface="Arial" charset="0"/>
              </a:rPr>
              <a:t>Radmile Matejčić 3, HR-51000 Rijeka </a:t>
            </a:r>
            <a:br>
              <a:rPr lang="hr-HR" altLang="sr-Latn-RS" sz="2000" dirty="0">
                <a:latin typeface="Arial" charset="0"/>
              </a:rPr>
            </a:br>
            <a:r>
              <a:rPr lang="hr-HR" altLang="sr-Latn-RS" sz="2000" dirty="0">
                <a:latin typeface="Arial" charset="0"/>
              </a:rPr>
              <a:t> </a:t>
            </a:r>
            <a:br>
              <a:rPr lang="hr-HR" altLang="sr-Latn-RS" sz="2000" dirty="0">
                <a:latin typeface="Arial" charset="0"/>
              </a:rPr>
            </a:br>
            <a:r>
              <a:rPr lang="hr-HR" altLang="sr-Latn-RS" sz="2000" dirty="0">
                <a:latin typeface="Arial" charset="0"/>
              </a:rPr>
              <a:t>Maša Šašinka, rukovoditeljica Centra</a:t>
            </a:r>
            <a:br>
              <a:rPr lang="hr-HR" altLang="sr-Latn-RS" sz="2000" dirty="0">
                <a:latin typeface="Arial" charset="0"/>
              </a:rPr>
            </a:br>
            <a:r>
              <a:rPr lang="hr-HR" altLang="sr-Latn-RS" sz="2000" dirty="0">
                <a:latin typeface="Arial" charset="0"/>
              </a:rPr>
              <a:t>Patrizia </a:t>
            </a:r>
            <a:r>
              <a:rPr lang="en-US" altLang="sr-Latn-RS" sz="2000" dirty="0">
                <a:latin typeface="Arial" charset="0"/>
              </a:rPr>
              <a:t>Pelči</a:t>
            </a:r>
            <a:r>
              <a:rPr lang="hr-HR" altLang="sr-Latn-RS" sz="2000" dirty="0">
                <a:latin typeface="Arial" charset="0"/>
              </a:rPr>
              <a:t>ć, stručni </a:t>
            </a:r>
            <a:r>
              <a:rPr lang="en-US" altLang="sr-Latn-RS" sz="2000" dirty="0" err="1">
                <a:latin typeface="Arial" charset="0"/>
              </a:rPr>
              <a:t>savjetnik</a:t>
            </a:r>
            <a:endParaRPr lang="en-US" altLang="sr-Latn-RS" sz="2000" dirty="0"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sr-Latn-RS" sz="2000" dirty="0">
                <a:latin typeface="Arial" charset="0"/>
              </a:rPr>
              <a:t>Brigita Gašparović, </a:t>
            </a:r>
            <a:r>
              <a:rPr lang="hr-HR" altLang="sr-Latn-RS" sz="2000" dirty="0">
                <a:latin typeface="Arial" charset="0"/>
              </a:rPr>
              <a:t>stručni </a:t>
            </a:r>
            <a:r>
              <a:rPr lang="en-US" altLang="sr-Latn-RS" sz="2000" dirty="0" err="1">
                <a:latin typeface="Arial" charset="0"/>
              </a:rPr>
              <a:t>savjetnik</a:t>
            </a:r>
            <a:endParaRPr lang="en-US" altLang="sr-Latn-RS" sz="2000" dirty="0"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sr-Latn-RS" sz="2000" dirty="0">
                <a:latin typeface="Arial" charset="0"/>
              </a:rPr>
              <a:t>Marijana Tomić Marinović, </a:t>
            </a:r>
            <a:r>
              <a:rPr lang="en-US" altLang="sr-Latn-RS" sz="2000" dirty="0" err="1">
                <a:latin typeface="Arial" charset="0"/>
              </a:rPr>
              <a:t>stručni</a:t>
            </a:r>
            <a:r>
              <a:rPr lang="en-US" altLang="sr-Latn-RS" sz="2000" dirty="0">
                <a:latin typeface="Arial" charset="0"/>
              </a:rPr>
              <a:t> </a:t>
            </a:r>
            <a:r>
              <a:rPr lang="en-US" altLang="sr-Latn-RS" sz="2000" dirty="0" err="1">
                <a:latin typeface="Arial" charset="0"/>
              </a:rPr>
              <a:t>savjetnik</a:t>
            </a:r>
            <a:endParaRPr lang="en-US" altLang="sr-Latn-RS" sz="2000" dirty="0"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sr-Latn-RS" sz="2000" dirty="0">
                <a:latin typeface="Arial" charset="0"/>
              </a:rPr>
              <a:t>Matea Lozančić, </a:t>
            </a:r>
            <a:r>
              <a:rPr lang="en-US" altLang="sr-Latn-RS" sz="2000" dirty="0" err="1">
                <a:latin typeface="Arial" charset="0"/>
              </a:rPr>
              <a:t>stručni</a:t>
            </a:r>
            <a:r>
              <a:rPr lang="en-US" altLang="sr-Latn-RS" sz="2000" dirty="0">
                <a:latin typeface="Arial" charset="0"/>
              </a:rPr>
              <a:t> </a:t>
            </a:r>
            <a:r>
              <a:rPr lang="hr-HR" altLang="sr-Latn-RS" sz="2000" dirty="0">
                <a:latin typeface="Arial" charset="0"/>
              </a:rPr>
              <a:t>savjetnik</a:t>
            </a:r>
            <a:endParaRPr lang="en-US" altLang="sr-Latn-RS" sz="2000" dirty="0"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sr-Latn-RS" sz="2000" dirty="0">
                <a:latin typeface="Arial" charset="0"/>
                <a:hlinkClick r:id="rId6"/>
              </a:rPr>
              <a:t>international@uniri.hr</a:t>
            </a:r>
            <a:r>
              <a:rPr lang="en-US" altLang="sr-Latn-RS" sz="2000" dirty="0">
                <a:latin typeface="Arial" charset="0"/>
              </a:rPr>
              <a:t> </a:t>
            </a:r>
            <a:endParaRPr lang="hr-HR" altLang="sr-Latn-RS" sz="2000" u="sng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86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73079-4747-2E42-9713-10EE40E98968}"/>
              </a:ext>
            </a:extLst>
          </p:cNvPr>
          <p:cNvSpPr txBox="1">
            <a:spLocks noChangeAspect="1"/>
          </p:cNvSpPr>
          <p:nvPr/>
        </p:nvSpPr>
        <p:spPr>
          <a:xfrm>
            <a:off x="963991" y="5287987"/>
            <a:ext cx="7025409" cy="106336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>
              <a:lnSpc>
                <a:spcPts val="2500"/>
              </a:lnSpc>
            </a:pPr>
            <a:endParaRPr lang="en-GB" sz="1500" u="sng" kern="1200" dirty="0">
              <a:solidFill>
                <a:schemeClr val="tx1"/>
              </a:solidFill>
              <a:effectLst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86DE9F-3900-9543-A083-0FBB8FA2CFDA}"/>
              </a:ext>
            </a:extLst>
          </p:cNvPr>
          <p:cNvSpPr txBox="1">
            <a:spLocks noChangeAspect="1"/>
          </p:cNvSpPr>
          <p:nvPr/>
        </p:nvSpPr>
        <p:spPr>
          <a:xfrm>
            <a:off x="963991" y="2246768"/>
            <a:ext cx="7190509" cy="2400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i="0" kern="1200" dirty="0" err="1">
                <a:solidFill>
                  <a:schemeClr val="tx1"/>
                </a:solidFill>
                <a:effectLst/>
                <a:latin typeface="Source Sans Pro" panose="020B0503030403020204" pitchFamily="34" charset="77"/>
                <a:ea typeface="Source Code Pro" panose="020B0509030403020204" pitchFamily="49" charset="0"/>
                <a:cs typeface="+mn-cs"/>
              </a:rPr>
              <a:t>Hvala</a:t>
            </a:r>
            <a:r>
              <a:rPr lang="hr-HR" sz="4000" b="1" i="0" kern="1200" dirty="0">
                <a:solidFill>
                  <a:schemeClr val="tx1"/>
                </a:solidFill>
                <a:effectLst/>
                <a:latin typeface="Source Sans Pro" panose="020B0503030403020204" pitchFamily="34" charset="77"/>
                <a:ea typeface="Source Code Pro" panose="020B0509030403020204" pitchFamily="49" charset="0"/>
                <a:cs typeface="+mn-cs"/>
              </a:rPr>
              <a:t>!</a:t>
            </a:r>
            <a:endParaRPr lang="en-GB" sz="4000" b="1" i="0" kern="1200" dirty="0">
              <a:solidFill>
                <a:schemeClr val="tx1"/>
              </a:solidFill>
              <a:effectLst/>
              <a:latin typeface="Source Sans Pro" panose="020B0503030403020204" pitchFamily="34" charset="77"/>
              <a:ea typeface="Source Code Pro" panose="020B0509030403020204" pitchFamily="49" charset="0"/>
              <a:cs typeface="+mn-cs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53" y="506648"/>
            <a:ext cx="3672666" cy="2431706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800" y="3222124"/>
            <a:ext cx="3478919" cy="261050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980" y="483670"/>
            <a:ext cx="3284383" cy="253868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75" y="3220064"/>
            <a:ext cx="3382679" cy="2239703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2986756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7ED67DB-057E-C94D-9626-A4224D7C1183}"/>
              </a:ext>
            </a:extLst>
          </p:cNvPr>
          <p:cNvSpPr txBox="1">
            <a:spLocks/>
          </p:cNvSpPr>
          <p:nvPr/>
        </p:nvSpPr>
        <p:spPr>
          <a:xfrm>
            <a:off x="1044673" y="2081119"/>
            <a:ext cx="3070127" cy="11192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DAC647-C12F-FA41-9C03-A1FFEFA6C76F}"/>
              </a:ext>
            </a:extLst>
          </p:cNvPr>
          <p:cNvSpPr txBox="1">
            <a:spLocks noChangeAspect="1"/>
          </p:cNvSpPr>
          <p:nvPr/>
        </p:nvSpPr>
        <p:spPr>
          <a:xfrm>
            <a:off x="1017779" y="565885"/>
            <a:ext cx="900028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hr-HR" sz="3500" b="1" dirty="0">
                <a:latin typeface="Source Sans Pro" panose="020B0503030403020204" pitchFamily="34" charset="77"/>
              </a:rPr>
              <a:t>Mobilnost studenata</a:t>
            </a:r>
            <a:endParaRPr lang="en-GB" sz="3500" b="1" dirty="0">
              <a:latin typeface="Source Sans Pro" panose="020B0503030403020204" pitchFamily="34" charset="77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834899" y="1280183"/>
            <a:ext cx="10400497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kombinacija stručne prakse i studijskog boravka</a:t>
            </a:r>
            <a:r>
              <a:rPr lang="hr-HR" sz="2000" dirty="0">
                <a:latin typeface="Arial"/>
              </a:rPr>
              <a:t> (u skladu s pravilima financiranja mobilnosti u svrhu studijskog boravka)</a:t>
            </a:r>
            <a:endParaRPr lang="hr-HR" sz="2000" b="1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hr-HR" sz="2000" b="1" dirty="0"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kombinirana (</a:t>
            </a:r>
            <a:r>
              <a:rPr lang="hr-HR" sz="2000" b="1" i="1" dirty="0" err="1">
                <a:latin typeface="Arial"/>
              </a:rPr>
              <a:t>blended</a:t>
            </a:r>
            <a:r>
              <a:rPr lang="hr-HR" sz="2000" b="1" dirty="0">
                <a:latin typeface="Arial"/>
              </a:rPr>
              <a:t>) mobilnost </a:t>
            </a:r>
            <a:r>
              <a:rPr lang="hr-HR" sz="2000" dirty="0">
                <a:latin typeface="Arial"/>
              </a:rPr>
              <a:t>– kombinacija fizičke i obvezne virtualne mobi</a:t>
            </a:r>
            <a:r>
              <a:rPr lang="en-US" sz="2000" dirty="0">
                <a:latin typeface="Arial"/>
              </a:rPr>
              <a:t>l</a:t>
            </a:r>
            <a:r>
              <a:rPr lang="hr-HR" sz="2000" dirty="0" err="1">
                <a:latin typeface="Arial"/>
              </a:rPr>
              <a:t>nosti</a:t>
            </a:r>
            <a:r>
              <a:rPr lang="hr-HR" sz="2000" dirty="0">
                <a:latin typeface="Arial"/>
              </a:rPr>
              <a:t> (ako inozemna institucija nudi tu opciju</a:t>
            </a:r>
            <a:r>
              <a:rPr lang="en-US" sz="2000" dirty="0">
                <a:latin typeface="Arial"/>
              </a:rPr>
              <a:t> u </a:t>
            </a:r>
            <a:r>
              <a:rPr lang="en-US" sz="2000" dirty="0" err="1">
                <a:latin typeface="Arial"/>
              </a:rPr>
              <a:t>okviru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regularnog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studijskog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programa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ili</a:t>
            </a:r>
            <a:r>
              <a:rPr lang="en-US" sz="2000" dirty="0">
                <a:latin typeface="Arial"/>
              </a:rPr>
              <a:t> u </a:t>
            </a:r>
            <a:r>
              <a:rPr lang="en-US" sz="2000" dirty="0" err="1">
                <a:latin typeface="Arial"/>
              </a:rPr>
              <a:t>okviru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Kombiniranog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intenzivnog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programa</a:t>
            </a:r>
            <a:r>
              <a:rPr lang="en-US" sz="2000" dirty="0">
                <a:latin typeface="Arial"/>
              </a:rPr>
              <a:t> / </a:t>
            </a:r>
            <a:r>
              <a:rPr lang="en-US" sz="2000" i="1" dirty="0">
                <a:latin typeface="Arial"/>
              </a:rPr>
              <a:t>Blended Intensive Program</a:t>
            </a:r>
            <a:r>
              <a:rPr lang="hr-HR" sz="2000" dirty="0">
                <a:latin typeface="Arial"/>
              </a:rPr>
              <a:t>)</a:t>
            </a:r>
            <a:r>
              <a:rPr lang="hr-HR" sz="2000" b="1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- potrebno je ostvariti minimum od 3 ECTS boda za obje komponente (fizičku i virtualnu)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sz="2000" b="1" dirty="0">
              <a:latin typeface="Arial"/>
            </a:endParaRP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mobilnost u okviru doktorskog studija </a:t>
            </a:r>
            <a:r>
              <a:rPr lang="hr-HR" sz="2000" dirty="0">
                <a:latin typeface="Arial"/>
              </a:rPr>
              <a:t>(dugoročna ili kratkoročna mobilnost </a:t>
            </a:r>
            <a:r>
              <a:rPr lang="hr-HR" sz="2000" dirty="0" err="1">
                <a:latin typeface="Arial"/>
              </a:rPr>
              <a:t>doktoranada</a:t>
            </a:r>
            <a:r>
              <a:rPr lang="hr-HR" sz="2000" dirty="0">
                <a:latin typeface="Arial"/>
              </a:rPr>
              <a:t> / </a:t>
            </a:r>
            <a:r>
              <a:rPr lang="hr-HR" sz="2000" dirty="0" err="1">
                <a:latin typeface="Arial"/>
              </a:rPr>
              <a:t>poslijedoktoranada</a:t>
            </a:r>
            <a:r>
              <a:rPr lang="hr-HR" sz="2000" dirty="0">
                <a:latin typeface="Arial"/>
              </a:rPr>
              <a:t> u okviru godine dana od stjecanja doktorata</a:t>
            </a:r>
            <a:r>
              <a:rPr lang="en-US" sz="2000" dirty="0">
                <a:latin typeface="Arial"/>
              </a:rPr>
              <a:t>). </a:t>
            </a:r>
            <a:r>
              <a:rPr lang="en-US" sz="2000" dirty="0" err="1">
                <a:latin typeface="Arial"/>
              </a:rPr>
              <a:t>Ako</a:t>
            </a:r>
            <a:r>
              <a:rPr lang="en-US" sz="2000" dirty="0">
                <a:latin typeface="Arial"/>
              </a:rPr>
              <a:t> je </a:t>
            </a:r>
            <a:r>
              <a:rPr lang="en-US" sz="2000" dirty="0" err="1">
                <a:latin typeface="Arial"/>
              </a:rPr>
              <a:t>mobilnost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kratkoročna</a:t>
            </a:r>
            <a:r>
              <a:rPr lang="en-US" sz="2000" dirty="0">
                <a:latin typeface="Arial"/>
              </a:rPr>
              <a:t> i </a:t>
            </a:r>
            <a:r>
              <a:rPr lang="en-US" sz="2000" dirty="0" err="1">
                <a:latin typeface="Arial"/>
              </a:rPr>
              <a:t>fizička</a:t>
            </a:r>
            <a:r>
              <a:rPr lang="en-US" sz="2000" dirty="0">
                <a:latin typeface="Arial"/>
              </a:rPr>
              <a:t>, </a:t>
            </a:r>
            <a:r>
              <a:rPr lang="en-US" sz="2000" dirty="0" err="1">
                <a:latin typeface="Arial"/>
              </a:rPr>
              <a:t>nije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potrebno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ostvariti</a:t>
            </a:r>
            <a:r>
              <a:rPr lang="en-US" sz="2000" dirty="0">
                <a:latin typeface="Arial"/>
              </a:rPr>
              <a:t> 3 ECTS </a:t>
            </a:r>
            <a:r>
              <a:rPr lang="en-US" sz="2000" dirty="0" err="1">
                <a:latin typeface="Arial"/>
              </a:rPr>
              <a:t>boda</a:t>
            </a:r>
            <a:r>
              <a:rPr lang="hr-HR" sz="2000" dirty="0">
                <a:latin typeface="Arial"/>
              </a:rPr>
              <a:t>.</a:t>
            </a: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hr-HR" sz="2000" i="1" u="sng" dirty="0">
              <a:latin typeface="Arial"/>
            </a:endParaRP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i="1" u="sng" dirty="0">
                <a:latin typeface="Arial"/>
              </a:rPr>
              <a:t>U trenutku prijave na natječaj kandidat mora imati status studenta poslijediplomskog studija!</a:t>
            </a: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73" y="6153568"/>
            <a:ext cx="1008112" cy="46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75" y="6019078"/>
            <a:ext cx="1400217" cy="4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6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9" y="565885"/>
            <a:ext cx="900028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hr-HR" sz="3500" b="1" dirty="0">
                <a:latin typeface="Source Sans Pro" panose="020B0503030403020204" pitchFamily="34" charset="77"/>
              </a:rPr>
              <a:t>Mobilnost studenata</a:t>
            </a:r>
            <a:endParaRPr lang="en-GB" sz="3500" dirty="0">
              <a:latin typeface="Source Sans Pro" panose="020B0503030403020204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1017779" y="1555744"/>
            <a:ext cx="9861236" cy="416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dirty="0">
                <a:latin typeface="Arial"/>
              </a:rPr>
              <a:t>Stručnu </a:t>
            </a:r>
            <a:r>
              <a:rPr lang="en-US" sz="2000" b="1" dirty="0" err="1">
                <a:latin typeface="Arial"/>
              </a:rPr>
              <a:t>praksu</a:t>
            </a:r>
            <a:r>
              <a:rPr lang="en-US" sz="2000" b="1" dirty="0">
                <a:latin typeface="Arial"/>
              </a:rPr>
              <a:t> </a:t>
            </a:r>
            <a:r>
              <a:rPr lang="en-US" sz="2000" b="1" dirty="0" err="1">
                <a:latin typeface="Arial"/>
              </a:rPr>
              <a:t>moguće</a:t>
            </a:r>
            <a:r>
              <a:rPr lang="en-US" sz="2000" b="1" dirty="0">
                <a:latin typeface="Arial"/>
              </a:rPr>
              <a:t> je </a:t>
            </a:r>
            <a:r>
              <a:rPr lang="en-US" sz="2000" b="1" dirty="0" err="1">
                <a:latin typeface="Arial"/>
              </a:rPr>
              <a:t>obaviti</a:t>
            </a:r>
            <a:r>
              <a:rPr lang="en-US" sz="2000" b="1" dirty="0">
                <a:latin typeface="Arial"/>
              </a:rPr>
              <a:t>:</a:t>
            </a:r>
            <a:endParaRPr lang="hr-HR" sz="2000" b="1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sz="2000" b="1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Arial"/>
              </a:rPr>
              <a:t>u tvrtkama, ustanovama, organizacijama i ostalim subjektima koje imaju status pravne osobe</a:t>
            </a:r>
            <a:endParaRPr lang="en-US" sz="2000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Arial"/>
              </a:rPr>
              <a:t>u punom radnom vremenu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en-US" sz="2000" b="1" u="sng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l-PL" sz="2000" b="1" u="sng" dirty="0">
                <a:latin typeface="Arial"/>
              </a:rPr>
              <a:t>Informacije o institucijama za obavljanje stručne prakse:</a:t>
            </a:r>
            <a:endParaRPr lang="en-US" sz="2000" b="1" u="sng" dirty="0"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70C0">
                    <a:lumMod val="50000"/>
                  </a:srgbClr>
                </a:solidFill>
                <a:latin typeface="Arial"/>
                <a:hlinkClick r:id="rId3"/>
              </a:rPr>
              <a:t>https://uniri.hr/o-sveucilistu/medunarodna-suradnja-i-erasmus/erasmus-erasmus/</a:t>
            </a:r>
            <a:r>
              <a:rPr lang="en-US" dirty="0">
                <a:solidFill>
                  <a:srgbClr val="0070C0">
                    <a:lumMod val="50000"/>
                  </a:srgbClr>
                </a:solidFill>
                <a:latin typeface="Arial"/>
              </a:rPr>
              <a:t> </a:t>
            </a:r>
            <a:br>
              <a:rPr lang="pl-PL" b="1" dirty="0">
                <a:solidFill>
                  <a:srgbClr val="0070C0">
                    <a:lumMod val="50000"/>
                  </a:srgbClr>
                </a:solidFill>
                <a:latin typeface="Arial"/>
              </a:rPr>
            </a:br>
            <a:r>
              <a:rPr lang="pl-PL" dirty="0">
                <a:solidFill>
                  <a:srgbClr val="0070C0">
                    <a:lumMod val="50000"/>
                  </a:srgbClr>
                </a:solidFill>
                <a:latin typeface="Arial"/>
                <a:hlinkClick r:id="rId4"/>
              </a:rPr>
              <a:t>www.leo-net.org</a:t>
            </a:r>
            <a:endParaRPr lang="en-US" dirty="0">
              <a:solidFill>
                <a:srgbClr val="0070C0">
                  <a:lumMod val="50000"/>
                </a:srgbClr>
              </a:solidFill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l-PL" dirty="0">
                <a:solidFill>
                  <a:srgbClr val="0070C0">
                    <a:lumMod val="50000"/>
                  </a:srgbClr>
                </a:solidFill>
                <a:latin typeface="Arial"/>
                <a:hlinkClick r:id="rId5"/>
              </a:rPr>
              <a:t>www.globalplacement.com</a:t>
            </a:r>
            <a:endParaRPr lang="en-US" dirty="0">
              <a:solidFill>
                <a:srgbClr val="0070C0">
                  <a:lumMod val="50000"/>
                </a:srgbClr>
              </a:solidFill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l-PL" dirty="0">
                <a:solidFill>
                  <a:srgbClr val="0070C0">
                    <a:lumMod val="50000"/>
                  </a:srgbClr>
                </a:solidFill>
                <a:latin typeface="Arial"/>
                <a:hlinkClick r:id="rId6"/>
              </a:rPr>
              <a:t>www.praxisnetwork.eu</a:t>
            </a:r>
            <a:endParaRPr lang="en-US" dirty="0">
              <a:solidFill>
                <a:srgbClr val="0070C0">
                  <a:lumMod val="50000"/>
                </a:srgbClr>
              </a:solidFill>
              <a:latin typeface="Arial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l-PL" dirty="0">
                <a:solidFill>
                  <a:srgbClr val="0070C0">
                    <a:lumMod val="50000"/>
                  </a:srgbClr>
                </a:solidFill>
                <a:latin typeface="Arial"/>
                <a:hlinkClick r:id="rId7"/>
              </a:rPr>
              <a:t>www.erasmusintern.org</a:t>
            </a:r>
            <a:endParaRPr lang="hr-HR" b="1" dirty="0">
              <a:solidFill>
                <a:srgbClr val="0070C0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24" y="4616029"/>
            <a:ext cx="1639109" cy="105248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580681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pic>
        <p:nvPicPr>
          <p:cNvPr id="4098" name="Picture 2" descr="248 Traineeship Vector Images, Traineeship Illustrations | Depositphoto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84" y="650580"/>
            <a:ext cx="2077363" cy="1464541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385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8" y="158371"/>
            <a:ext cx="900028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3500" b="1" dirty="0">
                <a:latin typeface="Source Sans Pro" panose="020B0503030403020204"/>
                <a:cs typeface="Arial" panose="020B0604020202020204" pitchFamily="34" charset="0"/>
              </a:rPr>
              <a:t>Kombinirani intenzivni programi (Blended</a:t>
            </a:r>
          </a:p>
          <a:p>
            <a:r>
              <a:rPr lang="it-IT" sz="3500" b="1" dirty="0">
                <a:latin typeface="Source Sans Pro" panose="020B0503030403020204"/>
                <a:cs typeface="Arial" panose="020B0604020202020204" pitchFamily="34" charset="0"/>
              </a:rPr>
              <a:t>Intensive Programmes - BIPs)</a:t>
            </a:r>
            <a:endParaRPr lang="hr-HR" sz="3500" b="1" dirty="0">
              <a:latin typeface="Source Sans Pro" panose="020B0503030403020204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1120402" y="1483767"/>
            <a:ext cx="99915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latin typeface="Arial" charset="0"/>
              </a:rPr>
              <a:t>Kratki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intenzivni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programi</a:t>
            </a:r>
            <a:r>
              <a:rPr lang="en-US" dirty="0">
                <a:latin typeface="Arial" charset="0"/>
              </a:rPr>
              <a:t> u </a:t>
            </a:r>
            <a:r>
              <a:rPr lang="en-US" dirty="0" err="1">
                <a:latin typeface="Arial" charset="0"/>
              </a:rPr>
              <a:t>kojima</a:t>
            </a:r>
            <a:r>
              <a:rPr lang="en-US" dirty="0">
                <a:latin typeface="Arial" charset="0"/>
              </a:rPr>
              <a:t> se </a:t>
            </a:r>
            <a:r>
              <a:rPr lang="en-US" dirty="0" err="1">
                <a:latin typeface="Arial" charset="0"/>
              </a:rPr>
              <a:t>primjenjuju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inovativni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načini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učenja</a:t>
            </a:r>
            <a:r>
              <a:rPr lang="en-US" dirty="0">
                <a:latin typeface="Arial" charset="0"/>
              </a:rPr>
              <a:t> i </a:t>
            </a:r>
            <a:r>
              <a:rPr lang="en-US" dirty="0" err="1">
                <a:latin typeface="Arial" charset="0"/>
              </a:rPr>
              <a:t>poučavanja</a:t>
            </a:r>
            <a:r>
              <a:rPr lang="en-US" dirty="0">
                <a:latin typeface="Arial" charset="0"/>
              </a:rPr>
              <a:t>, </a:t>
            </a:r>
            <a:r>
              <a:rPr lang="en-US" dirty="0" err="1">
                <a:latin typeface="Arial" charset="0"/>
              </a:rPr>
              <a:t>uključujući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suradnju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putem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Interneta</a:t>
            </a:r>
            <a:r>
              <a:rPr lang="en-US" dirty="0">
                <a:latin typeface="Arial" charset="0"/>
              </a:rPr>
              <a:t>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latin typeface="Arial" charset="0"/>
              </a:rPr>
              <a:t>Trajanje</a:t>
            </a:r>
            <a:r>
              <a:rPr lang="en-US" b="1" dirty="0">
                <a:latin typeface="Arial" charset="0"/>
              </a:rPr>
              <a:t>: 5-30 dana </a:t>
            </a:r>
            <a:r>
              <a:rPr lang="en-US" b="1" dirty="0" err="1">
                <a:latin typeface="Arial" charset="0"/>
              </a:rPr>
              <a:t>fizičke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mobilnosti</a:t>
            </a:r>
            <a:r>
              <a:rPr lang="en-US" b="1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plus </a:t>
            </a:r>
            <a:r>
              <a:rPr lang="en-US" b="1" dirty="0" err="1">
                <a:latin typeface="Arial" charset="0"/>
              </a:rPr>
              <a:t>obvezna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virtualna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komponenta</a:t>
            </a:r>
            <a:endParaRPr lang="en-US" b="1" dirty="0"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-   Blended </a:t>
            </a:r>
            <a:r>
              <a:rPr lang="en-US" dirty="0" err="1">
                <a:latin typeface="Arial" charset="0"/>
              </a:rPr>
              <a:t>mobilnost</a:t>
            </a:r>
            <a:r>
              <a:rPr lang="en-US" dirty="0">
                <a:latin typeface="Arial" charset="0"/>
              </a:rPr>
              <a:t> u </a:t>
            </a:r>
            <a:r>
              <a:rPr lang="en-US" dirty="0" err="1">
                <a:latin typeface="Arial" charset="0"/>
              </a:rPr>
              <a:t>okviru</a:t>
            </a:r>
            <a:r>
              <a:rPr lang="en-US" dirty="0">
                <a:latin typeface="Arial" charset="0"/>
              </a:rPr>
              <a:t> BIP-a mora </a:t>
            </a:r>
            <a:r>
              <a:rPr lang="en-US" dirty="0" err="1">
                <a:latin typeface="Arial" charset="0"/>
              </a:rPr>
              <a:t>rezultirati</a:t>
            </a:r>
            <a:r>
              <a:rPr lang="en-US" dirty="0">
                <a:latin typeface="Arial" charset="0"/>
              </a:rPr>
              <a:t> s </a:t>
            </a:r>
            <a:r>
              <a:rPr lang="en-US" b="1" dirty="0" err="1">
                <a:latin typeface="Arial" charset="0"/>
              </a:rPr>
              <a:t>minimalno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ostvarena</a:t>
            </a:r>
            <a:r>
              <a:rPr lang="en-US" b="1" dirty="0">
                <a:latin typeface="Arial" charset="0"/>
              </a:rPr>
              <a:t> 3 ECTS </a:t>
            </a:r>
            <a:r>
              <a:rPr lang="en-US" b="1" dirty="0" err="1">
                <a:latin typeface="Arial" charset="0"/>
              </a:rPr>
              <a:t>boda</a:t>
            </a:r>
            <a:r>
              <a:rPr lang="en-US" b="1" dirty="0">
                <a:latin typeface="Arial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hr-HR" dirty="0">
              <a:latin typeface="Arial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dirty="0">
                <a:latin typeface="Arial" charset="0"/>
              </a:rPr>
              <a:t>Namijenjeno </a:t>
            </a:r>
            <a:r>
              <a:rPr lang="hr-HR" b="1" dirty="0">
                <a:latin typeface="Arial" charset="0"/>
              </a:rPr>
              <a:t>studenima</a:t>
            </a:r>
            <a:r>
              <a:rPr lang="hr-HR" dirty="0">
                <a:latin typeface="Arial" charset="0"/>
              </a:rPr>
              <a:t>, bilo koje razine i vrste studija te </a:t>
            </a:r>
            <a:r>
              <a:rPr lang="hr-HR" b="1" dirty="0">
                <a:latin typeface="Arial" charset="0"/>
              </a:rPr>
              <a:t>nastavnicima i nenastavnom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osoblju u ulozi </a:t>
            </a:r>
            <a:r>
              <a:rPr lang="hr-HR" b="1" i="1" dirty="0" err="1">
                <a:latin typeface="Arial" panose="020B0604020202020204" pitchFamily="34" charset="0"/>
                <a:cs typeface="Arial" panose="020B0604020202020204" pitchFamily="34" charset="0"/>
              </a:rPr>
              <a:t>learners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Mobilnost se može ostvariti u zemljama Europske Unije, Norveškoj, Islandu, Lihtenštajnu, Srbiji, Makedoniji ili Turskoj te mora biti ostvarena u razdoblju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od 1.6.2023. do 31.7.2025.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https://uniri.hr/o-sveucilistu/medunarodna-suradnja-i-erasmus/natjecaji-za-studente/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nn-NO" b="1" dirty="0">
                <a:latin typeface="Arial" panose="020B0604020202020204" pitchFamily="34" charset="0"/>
                <a:cs typeface="Arial" panose="020B0604020202020204" pitchFamily="34" charset="0"/>
              </a:rPr>
              <a:t>     Prakse koje nude UNIRI sastavnice / Razne ponude praksi i BIP programa</a:t>
            </a: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008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9" y="565885"/>
            <a:ext cx="900028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hr-HR" sz="3500" b="1" dirty="0">
                <a:latin typeface="Source Sans Pro" panose="020B0503030403020204" pitchFamily="34" charset="77"/>
              </a:rPr>
              <a:t>Mobilnost studenata</a:t>
            </a:r>
            <a:endParaRPr lang="en-GB" sz="3500" dirty="0">
              <a:latin typeface="Source Sans Pro" panose="020B0503030403020204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580681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017779" y="1237631"/>
            <a:ext cx="9908129" cy="392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r-HR" sz="2000" b="1" dirty="0">
                <a:latin typeface="Arial"/>
              </a:rPr>
              <a:t>TRAJANJE MOBILNOSTI</a:t>
            </a:r>
            <a:r>
              <a:rPr lang="en-US" sz="2000" b="1" dirty="0">
                <a:latin typeface="Arial"/>
              </a:rPr>
              <a:t> (</a:t>
            </a:r>
            <a:r>
              <a:rPr lang="en-US" sz="2000" b="1" dirty="0" err="1">
                <a:latin typeface="Arial"/>
              </a:rPr>
              <a:t>studij</a:t>
            </a:r>
            <a:r>
              <a:rPr lang="en-US" sz="2000" b="1" dirty="0">
                <a:latin typeface="Arial"/>
              </a:rPr>
              <a:t> </a:t>
            </a:r>
            <a:r>
              <a:rPr lang="en-US" sz="2000" b="1" dirty="0" err="1">
                <a:latin typeface="Arial"/>
              </a:rPr>
              <a:t>i</a:t>
            </a:r>
            <a:r>
              <a:rPr lang="en-US" sz="2000" b="1" dirty="0">
                <a:latin typeface="Arial"/>
              </a:rPr>
              <a:t> </a:t>
            </a:r>
            <a:r>
              <a:rPr lang="en-US" sz="2000" b="1" dirty="0" err="1">
                <a:latin typeface="Arial"/>
              </a:rPr>
              <a:t>praksa</a:t>
            </a:r>
            <a:r>
              <a:rPr lang="en-US" sz="2000" b="1" dirty="0">
                <a:latin typeface="Arial"/>
              </a:rPr>
              <a:t>)</a:t>
            </a:r>
            <a:r>
              <a:rPr lang="hr-HR" sz="2000" b="1" dirty="0">
                <a:latin typeface="Arial"/>
              </a:rPr>
              <a:t>: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sz="2000" b="1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dirty="0">
                <a:latin typeface="Arial"/>
              </a:rPr>
              <a:t>standardna </a:t>
            </a:r>
            <a:r>
              <a:rPr lang="hr-HR" sz="2000" dirty="0" err="1">
                <a:latin typeface="Arial"/>
              </a:rPr>
              <a:t>dugor</a:t>
            </a:r>
            <a:r>
              <a:rPr lang="en-US" sz="2000" dirty="0">
                <a:latin typeface="Arial"/>
              </a:rPr>
              <a:t>o</a:t>
            </a:r>
            <a:r>
              <a:rPr lang="hr-HR" sz="2000" dirty="0" err="1">
                <a:latin typeface="Arial"/>
              </a:rPr>
              <a:t>čna</a:t>
            </a:r>
            <a:r>
              <a:rPr lang="hr-HR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fizička</a:t>
            </a:r>
            <a:r>
              <a:rPr lang="en-US" sz="2000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mobilnost: </a:t>
            </a:r>
            <a:r>
              <a:rPr lang="hr-HR" sz="2000" b="1" dirty="0">
                <a:latin typeface="Arial"/>
              </a:rPr>
              <a:t>2</a:t>
            </a:r>
            <a:r>
              <a:rPr lang="en-US" sz="2000" b="1" dirty="0">
                <a:latin typeface="Arial"/>
              </a:rPr>
              <a:t>-</a:t>
            </a:r>
            <a:r>
              <a:rPr lang="hr-HR" sz="2000" b="1" dirty="0">
                <a:latin typeface="Arial"/>
              </a:rPr>
              <a:t>12 mjeseci</a:t>
            </a:r>
            <a:r>
              <a:rPr lang="en-US" sz="2000" b="1" dirty="0">
                <a:latin typeface="Arial"/>
              </a:rPr>
              <a:t> </a:t>
            </a:r>
            <a:endParaRPr lang="hr-HR" sz="2000" b="1" dirty="0">
              <a:latin typeface="Arial"/>
            </a:endParaRP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/>
              </a:rPr>
              <a:t> </a:t>
            </a:r>
            <a:r>
              <a:rPr lang="hr-HR" sz="2000" dirty="0">
                <a:latin typeface="Arial"/>
              </a:rPr>
              <a:t>kombinirana (</a:t>
            </a:r>
            <a:r>
              <a:rPr lang="hr-HR" sz="2000" i="1" dirty="0" err="1">
                <a:latin typeface="Arial"/>
              </a:rPr>
              <a:t>blended</a:t>
            </a:r>
            <a:r>
              <a:rPr lang="hr-HR" sz="2000" dirty="0">
                <a:latin typeface="Arial"/>
              </a:rPr>
              <a:t>) mobilnost: </a:t>
            </a:r>
            <a:r>
              <a:rPr lang="hr-HR" sz="2000" b="1" dirty="0">
                <a:latin typeface="Arial"/>
              </a:rPr>
              <a:t>fizički dio 5-30 dana </a:t>
            </a:r>
            <a:r>
              <a:rPr lang="hr-HR" sz="2000" dirty="0">
                <a:latin typeface="Arial"/>
              </a:rPr>
              <a:t>uz </a:t>
            </a:r>
            <a:r>
              <a:rPr lang="hr-HR" sz="2000" b="1" dirty="0">
                <a:latin typeface="Arial"/>
              </a:rPr>
              <a:t>obvezan virtualni dio</a:t>
            </a:r>
            <a:r>
              <a:rPr lang="hr-HR" sz="2000" dirty="0">
                <a:latin typeface="Arial"/>
              </a:rPr>
              <a:t> (doktorandi </a:t>
            </a:r>
            <a:r>
              <a:rPr lang="en-US" sz="2000" dirty="0" err="1">
                <a:latin typeface="Arial"/>
              </a:rPr>
              <a:t>i</a:t>
            </a:r>
            <a:r>
              <a:rPr lang="hr-HR" sz="2000" dirty="0">
                <a:latin typeface="Arial"/>
              </a:rPr>
              <a:t> </a:t>
            </a:r>
            <a:r>
              <a:rPr lang="hr-HR" sz="2000" dirty="0" err="1">
                <a:latin typeface="Arial"/>
              </a:rPr>
              <a:t>poslijedoktorandi</a:t>
            </a:r>
            <a:r>
              <a:rPr lang="hr-HR" sz="2000" dirty="0">
                <a:latin typeface="Arial"/>
              </a:rPr>
              <a:t> ne</a:t>
            </a:r>
            <a:r>
              <a:rPr lang="en-US" sz="2000" dirty="0" err="1">
                <a:latin typeface="Arial"/>
              </a:rPr>
              <a:t>maju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obvezan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virtualni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 err="1">
                <a:latin typeface="Arial"/>
              </a:rPr>
              <a:t>dio</a:t>
            </a:r>
            <a:r>
              <a:rPr lang="en-US" sz="2000" dirty="0">
                <a:latin typeface="Arial"/>
              </a:rPr>
              <a:t>!)</a:t>
            </a:r>
            <a:r>
              <a:rPr lang="hr-HR" sz="2000" dirty="0">
                <a:latin typeface="Arial"/>
              </a:rPr>
              <a:t>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en-US" altLang="sr-Latn-RS" i="1" dirty="0">
              <a:latin typeface="Arial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hr-HR" altLang="sr-Latn-RS" i="1" dirty="0">
                <a:latin typeface="Arial"/>
              </a:rPr>
              <a:t>* Započeta aktivnost ne smije se prekidati.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hr-HR" altLang="sr-Latn-RS" i="1" dirty="0">
                <a:latin typeface="Arial"/>
              </a:rPr>
              <a:t>* Boravak se može produljiti na 12 mjeseci ukoliko bude dovoljno raspoloživih sredstava</a:t>
            </a:r>
            <a:r>
              <a:rPr lang="en-US" altLang="sr-Latn-RS" i="1" dirty="0">
                <a:latin typeface="Arial"/>
              </a:rPr>
              <a:t>!</a:t>
            </a:r>
            <a:endParaRPr lang="hr-HR" altLang="sr-Latn-RS" i="1" dirty="0"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hr-HR" sz="2000" b="1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Jezična priprema putem on-line tečajeva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r-HR" sz="2000" b="1" dirty="0">
                <a:latin typeface="Arial"/>
              </a:rPr>
              <a:t> </a:t>
            </a:r>
          </a:p>
        </p:txBody>
      </p:sp>
      <p:pic>
        <p:nvPicPr>
          <p:cNvPr id="11" name="Picture 6" descr="Online Linguistic Support (OLS) for Refuge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73" y="4857696"/>
            <a:ext cx="2165135" cy="153262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40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F539C4-3E8B-7E47-A434-3B95292ED052}"/>
              </a:ext>
            </a:extLst>
          </p:cNvPr>
          <p:cNvSpPr txBox="1">
            <a:spLocks noChangeAspect="1"/>
          </p:cNvSpPr>
          <p:nvPr/>
        </p:nvSpPr>
        <p:spPr>
          <a:xfrm>
            <a:off x="1017779" y="565885"/>
            <a:ext cx="9000280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hr-HR" sz="3500" b="1" dirty="0">
                <a:latin typeface="Source Sans Pro" panose="020B0503030403020204" pitchFamily="34" charset="77"/>
              </a:rPr>
              <a:t>Mobilnost studenata</a:t>
            </a:r>
            <a:endParaRPr lang="en-GB" sz="3500" dirty="0">
              <a:latin typeface="Source Sans Pro" panose="020B0503030403020204" pitchFamily="34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BB449B-F22D-B349-BF61-9B9E94A362A1}"/>
              </a:ext>
            </a:extLst>
          </p:cNvPr>
          <p:cNvSpPr txBox="1">
            <a:spLocks/>
          </p:cNvSpPr>
          <p:nvPr/>
        </p:nvSpPr>
        <p:spPr>
          <a:xfrm>
            <a:off x="8041873" y="2081119"/>
            <a:ext cx="3070127" cy="34995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endParaRPr lang="en-GB" sz="1500" dirty="0">
              <a:latin typeface="Source Sans Pro" panose="020B0503030403020204" pitchFamily="34" charset="77"/>
            </a:endParaRPr>
          </a:p>
        </p:txBody>
      </p:sp>
      <p:pic>
        <p:nvPicPr>
          <p:cNvPr id="10" name="Picture 6" descr="AMPEU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8" y="5580681"/>
            <a:ext cx="1235525" cy="56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77" y="5668509"/>
            <a:ext cx="1509982" cy="49449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1017778" y="1628899"/>
            <a:ext cx="9908129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Školarina 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r-HR" dirty="0">
                <a:latin typeface="Arial"/>
              </a:rPr>
              <a:t>ne plaća se na inozemnoj visokoškolskoj ustanovi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hr-HR" sz="2000" b="1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Zero-</a:t>
            </a:r>
            <a:r>
              <a:rPr lang="hr-HR" sz="2000" b="1" dirty="0" err="1">
                <a:latin typeface="Arial"/>
              </a:rPr>
              <a:t>grant</a:t>
            </a:r>
            <a:endParaRPr lang="hr-HR" sz="2000" b="1" dirty="0">
              <a:latin typeface="Arial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r-HR" dirty="0">
                <a:latin typeface="Arial"/>
              </a:rPr>
              <a:t>studenti bez financijske potpore imaju sva prava i obveze kao i oni s potporom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hr-HR" dirty="0">
              <a:latin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hr-HR" sz="2000" b="1" dirty="0">
                <a:latin typeface="Arial"/>
              </a:rPr>
              <a:t>Erasmus financijska potpora na svim razinama studija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hr-HR" dirty="0">
                <a:latin typeface="Arial"/>
              </a:rPr>
              <a:t>za mobilnosti u ukupnom trajanju od 12 mjeseci za svaku razinu studija: prijediplomsku, diplomsku i poslijediplomsku, neovisno o vrsti mobilnosti (studijski boravak ili stručna praksa)</a:t>
            </a:r>
            <a:endParaRPr lang="en-US" dirty="0">
              <a:latin typeface="Arial"/>
            </a:endParaRPr>
          </a:p>
        </p:txBody>
      </p:sp>
      <p:pic>
        <p:nvPicPr>
          <p:cNvPr id="5122" name="Picture 2" descr="Here&amp;#39;s top 5 merit-cum-means based scholarship programmes, apply now |  Education News,The Indian Expr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873" y="1328274"/>
            <a:ext cx="2545594" cy="14149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9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23278</TotalTime>
  <Words>2956</Words>
  <Application>Microsoft Office PowerPoint</Application>
  <PresentationFormat>Widescreen</PresentationFormat>
  <Paragraphs>396</Paragraphs>
  <Slides>48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Source Sans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TORUS</dc:creator>
  <cp:lastModifiedBy>Patrizia Pelčić</cp:lastModifiedBy>
  <cp:revision>168</cp:revision>
  <dcterms:created xsi:type="dcterms:W3CDTF">2020-07-03T09:19:31Z</dcterms:created>
  <dcterms:modified xsi:type="dcterms:W3CDTF">2024-03-21T11:12:07Z</dcterms:modified>
</cp:coreProperties>
</file>